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70" r:id="rId15"/>
    <p:sldId id="283" r:id="rId16"/>
    <p:sldId id="269" r:id="rId17"/>
    <p:sldId id="271" r:id="rId18"/>
    <p:sldId id="272" r:id="rId19"/>
    <p:sldId id="278" r:id="rId20"/>
    <p:sldId id="279" r:id="rId21"/>
    <p:sldId id="273" r:id="rId22"/>
    <p:sldId id="274" r:id="rId23"/>
    <p:sldId id="280" r:id="rId24"/>
    <p:sldId id="281" r:id="rId25"/>
    <p:sldId id="282" r:id="rId26"/>
    <p:sldId id="275" r:id="rId27"/>
    <p:sldId id="276" r:id="rId2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1C7B2214-428E-40D8-ADEB-41FBD7B4956E}">
  <a:tblStyle styleId="{1C7B2214-428E-40D8-ADEB-41FBD7B4956E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4E6"/>
          </a:solidFill>
        </a:fill>
      </a:tcStyle>
    </a:wholeTbl>
    <a:band1H>
      <a:tcTxStyle b="off" i="off"/>
      <a:tcStyle>
        <a:tcBdr/>
        <a:fill>
          <a:solidFill>
            <a:srgbClr val="FFE8CA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FFE8CA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4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4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3B4717F9-0A2C-4485-BA07-B398A50D9275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 b="off" i="off"/>
      <a:tcStyle>
        <a:tcBdr/>
        <a:fill>
          <a:solidFill>
            <a:srgbClr val="D0DEEF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D0DEEF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22" autoAdjust="0"/>
    <p:restoredTop sz="99627" autoAdjust="0"/>
  </p:normalViewPr>
  <p:slideViewPr>
    <p:cSldViewPr snapToGrid="0" snapToObjects="1">
      <p:cViewPr>
        <p:scale>
          <a:sx n="143" d="100"/>
          <a:sy n="143" d="100"/>
        </p:scale>
        <p:origin x="-648" y="-62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0622896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KMR comment: page 9 to be reviewed: integrate an appropriate table 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Shape 14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100" b="0" i="0" u="none" strike="noStrike" cap="none">
                <a:solidFill>
                  <a:srgbClr val="4A86E8"/>
                </a:solidFill>
                <a:latin typeface="Arial"/>
                <a:ea typeface="Arial"/>
                <a:cs typeface="Arial"/>
                <a:sym typeface="Arial"/>
              </a:rPr>
              <a:t>3.1 Prepare your file </a:t>
            </a:r>
            <a:endParaRPr sz="1100" b="0" i="0" u="none" strike="noStrike" cap="none">
              <a:solidFill>
                <a:srgbClr val="4A86E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Shape 1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KMR comment: 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-"/>
            </a:pPr>
            <a:r>
              <a:rPr lang="fr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review the title if we change it on the previous page: page 10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-"/>
            </a:pPr>
            <a:r>
              <a:rPr lang="fr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introductory sentence: add: ...</a:t>
            </a:r>
            <a:r>
              <a:rPr lang="fr" sz="1100" b="0" i="0" u="none" strike="noStrike" cap="none">
                <a:solidFill>
                  <a:srgbClr val="4A86E8"/>
                </a:solidFill>
                <a:latin typeface="Arial"/>
                <a:ea typeface="Arial"/>
                <a:cs typeface="Arial"/>
                <a:sym typeface="Arial"/>
              </a:rPr>
              <a:t>or if sending by email </a:t>
            </a:r>
            <a:endParaRPr sz="1100" b="0" i="0" u="none" strike="noStrike" cap="none">
              <a:solidFill>
                <a:srgbClr val="4A86E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-"/>
            </a:pPr>
            <a:r>
              <a:rPr lang="fr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5th point: add before: </a:t>
            </a:r>
            <a:r>
              <a:rPr lang="fr" sz="1100" b="0" i="0" u="none" strike="noStrike" cap="none">
                <a:solidFill>
                  <a:srgbClr val="4A86E8"/>
                </a:solidFill>
                <a:latin typeface="Arial"/>
                <a:ea typeface="Arial"/>
                <a:cs typeface="Arial"/>
                <a:sym typeface="Arial"/>
              </a:rPr>
              <a:t>If you are already living in France</a:t>
            </a:r>
            <a:r>
              <a:rPr lang="fr" sz="1100" b="0" i="0" u="none" strike="noStrike" cap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 &gt;&gt;&gt; this is also valid if they are lodged abroad even if the majority of countries do not have a receipt system</a:t>
            </a:r>
            <a:endParaRPr sz="1100" b="0" i="0" u="none" strike="noStrike" cap="none">
              <a:solidFill>
                <a:srgbClr val="FF99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-"/>
            </a:pPr>
            <a:r>
              <a:rPr lang="fr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6th point: </a:t>
            </a:r>
            <a:r>
              <a:rPr lang="fr" sz="1100" b="0" i="0" u="none" strike="noStrike" cap="none">
                <a:solidFill>
                  <a:srgbClr val="4A86E8"/>
                </a:solidFill>
                <a:latin typeface="Arial"/>
                <a:ea typeface="Arial"/>
                <a:cs typeface="Arial"/>
                <a:sym typeface="Arial"/>
              </a:rPr>
              <a:t>the guarantor must submit the same documents as you do (copy of identity document + proof of income) </a:t>
            </a:r>
            <a:endParaRPr sz="1100" b="0" i="0" u="none" strike="noStrike" cap="none">
              <a:solidFill>
                <a:srgbClr val="FF99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86E8"/>
              </a:buClr>
              <a:buSzPts val="1400"/>
              <a:buFont typeface="Arial"/>
              <a:buChar char="-"/>
            </a:pPr>
            <a:r>
              <a:rPr lang="fr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7th point: Please note:</a:t>
            </a:r>
            <a:r>
              <a:rPr lang="fr" sz="1100" b="0" i="0" u="none" strike="noStrike" cap="none">
                <a:solidFill>
                  <a:srgbClr val="4A86E8"/>
                </a:solidFill>
                <a:latin typeface="Arial"/>
                <a:ea typeface="Arial"/>
                <a:cs typeface="Arial"/>
                <a:sym typeface="Arial"/>
              </a:rPr>
              <a:t> according to the law, </a:t>
            </a:r>
            <a:r>
              <a:rPr lang="fr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landlord....... </a:t>
            </a:r>
            <a:r>
              <a:rPr lang="fr" sz="1100" b="0" i="0" u="none" strike="noStrike" cap="none">
                <a:solidFill>
                  <a:srgbClr val="4A86E8"/>
                </a:solidFill>
                <a:latin typeface="Arial"/>
                <a:ea typeface="Arial"/>
                <a:cs typeface="Arial"/>
                <a:sym typeface="Arial"/>
              </a:rPr>
              <a:t>In practice, it is often a requirement that the guarantor receives a salary in France, even if the guarantor is a foreigner. </a:t>
            </a:r>
            <a:endParaRPr sz="1100" b="0" i="0" u="none" strike="noStrike" cap="none">
              <a:solidFill>
                <a:srgbClr val="4A86E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100" b="0" i="0" u="none" strike="noStrike" cap="none">
              <a:solidFill>
                <a:srgbClr val="4A86E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100" b="0" i="0" u="none" strike="noStrike" cap="none">
                <a:solidFill>
                  <a:srgbClr val="6AA84F"/>
                </a:solidFill>
                <a:latin typeface="Arial"/>
                <a:ea typeface="Arial"/>
                <a:cs typeface="Arial"/>
                <a:sym typeface="Arial"/>
              </a:rPr>
              <a:t>Luc: 6th point Garantor: "member of the family, a friend or a legal entity..." and maybe add next to the bubble: "Contact your Euraxess centre to know what types of security deposit may be used if you do not have a guarantor"/ I'm mainly thinking about CLE Lokaviz but there is also a bank guarantee etc.: </a:t>
            </a:r>
            <a:r>
              <a:rPr lang="fr" sz="1100" b="0" i="0" u="none" strike="noStrike" cap="none">
                <a:solidFill>
                  <a:srgbClr val="4A86E8"/>
                </a:solidFill>
                <a:latin typeface="Arial"/>
                <a:ea typeface="Arial"/>
                <a:cs typeface="Arial"/>
                <a:sym typeface="Arial"/>
              </a:rPr>
              <a:t>yes, and we can also add in a bubble that the owner can take out unpaid rent insurance even if the salary is at least 3 times the rent amount (remember also in 1.3: 1st paragraph)</a:t>
            </a:r>
            <a:endParaRPr sz="1100" b="0" i="0" u="none" strike="noStrike" cap="none">
              <a:solidFill>
                <a:srgbClr val="4A86E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100" b="0" i="0" u="none" strike="noStrike" cap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&gt;&gt;&gt; it seemed to me that we were deliberately concise in this guide. I just added the last line back in to the bubble.</a:t>
            </a:r>
            <a:endParaRPr sz="1100" b="0" i="0" u="none" strike="noStrike" cap="none">
              <a:solidFill>
                <a:srgbClr val="FF99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100" b="0" i="0" u="none" strike="noStrike" cap="none">
              <a:solidFill>
                <a:srgbClr val="4A86E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Shape 1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100" b="0" i="0" u="none" strike="noStrike" cap="none">
                <a:solidFill>
                  <a:srgbClr val="4A86E8"/>
                </a:solidFill>
                <a:latin typeface="Arial"/>
                <a:ea typeface="Arial"/>
                <a:cs typeface="Arial"/>
                <a:sym typeface="Arial"/>
              </a:rPr>
              <a:t>all documents are to be jointly signed and each party shall keep an original </a:t>
            </a:r>
            <a:endParaRPr sz="1100" b="0" i="0" u="none" strike="noStrike" cap="none">
              <a:solidFill>
                <a:srgbClr val="4A86E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Shape 1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KMR comment: 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last paragraph</a:t>
            </a:r>
            <a:r>
              <a:rPr lang="fr" sz="1100" b="0" i="0" u="none" strike="noStrike" cap="none">
                <a:solidFill>
                  <a:srgbClr val="4A86E8"/>
                </a:solidFill>
                <a:latin typeface="Arial"/>
                <a:ea typeface="Arial"/>
                <a:cs typeface="Arial"/>
                <a:sym typeface="Arial"/>
              </a:rPr>
              <a:t>: shall we refer to the charters? if yes: plan to review them before/</a:t>
            </a:r>
            <a:endParaRPr sz="1100" b="0" i="0" u="none" strike="noStrike" cap="none">
              <a:solidFill>
                <a:srgbClr val="4A86E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100" b="0" i="0" u="none" strike="noStrike" cap="none">
                <a:solidFill>
                  <a:srgbClr val="4A86E8"/>
                </a:solidFill>
                <a:latin typeface="Arial"/>
                <a:ea typeface="Arial"/>
                <a:cs typeface="Arial"/>
                <a:sym typeface="Arial"/>
              </a:rPr>
              <a:t>maybe only refer to the tenant charter?</a:t>
            </a:r>
            <a:endParaRPr sz="1100" b="0" i="0" u="none" strike="noStrike" cap="none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100" b="0" i="0" u="none" strike="noStrike" cap="none">
                <a:solidFill>
                  <a:srgbClr val="9900FF"/>
                </a:solidFill>
                <a:latin typeface="Arial"/>
                <a:ea typeface="Arial"/>
                <a:cs typeface="Arial"/>
                <a:sym typeface="Arial"/>
              </a:rPr>
              <a:t>CO comment: OK for the tenant charter, but it is better not to include the owner charter in my opinion</a:t>
            </a:r>
            <a:endParaRPr sz="11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1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100" b="0" i="0" u="none" strike="noStrike" cap="none">
                <a:solidFill>
                  <a:srgbClr val="4A86E8"/>
                </a:solidFill>
                <a:latin typeface="Arial"/>
                <a:ea typeface="Arial"/>
                <a:cs typeface="Arial"/>
                <a:sym typeface="Arial"/>
              </a:rPr>
              <a:t>all documents are to be jointly signed and each party shall keep an original </a:t>
            </a:r>
            <a:endParaRPr sz="1100" b="0" i="0" u="none" strike="noStrike" cap="none">
              <a:solidFill>
                <a:srgbClr val="4A86E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KMR comment: 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4.1: open the counters: is this correctly titled? 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100" b="0" i="0" u="none" strike="noStrike" cap="none">
                <a:solidFill>
                  <a:srgbClr val="9900FF"/>
                </a:solidFill>
                <a:latin typeface="Arial"/>
                <a:ea typeface="Arial"/>
                <a:cs typeface="Arial"/>
                <a:sym typeface="Arial"/>
              </a:rPr>
              <a:t>Comment CO: Indeed "open the counters" could be replaced by "sign up with an electricity, water and gas provider, if necessary"</a:t>
            </a:r>
            <a:endParaRPr sz="11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Shape 1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100" b="0" i="0" u="none" strike="noStrike" cap="none">
                <a:solidFill>
                  <a:srgbClr val="9900FF"/>
                </a:solidFill>
                <a:latin typeface="Arial"/>
                <a:ea typeface="Arial"/>
                <a:cs typeface="Arial"/>
                <a:sym typeface="Arial"/>
              </a:rPr>
              <a:t>Comment CO: change the first title of 4.1 according to the title on the previous page</a:t>
            </a:r>
            <a:endParaRPr sz="1100" b="0" i="0" u="none" strike="noStrike" cap="non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" name="Shape 2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KMR comment: 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100" b="0" i="0" u="none" strike="noStrike" cap="none">
                <a:solidFill>
                  <a:srgbClr val="4A86E8"/>
                </a:solidFill>
                <a:latin typeface="Arial"/>
                <a:ea typeface="Arial"/>
                <a:cs typeface="Arial"/>
                <a:sym typeface="Arial"/>
              </a:rPr>
              <a:t>the document "condition report upon exit" must be jointly signed by both parties, and each party keeps an original </a:t>
            </a:r>
            <a:endParaRPr sz="1100" b="0" i="0" u="none" strike="noStrike" cap="none">
              <a:solidFill>
                <a:srgbClr val="4A86E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Shape 2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Shape 22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Shape 2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KMR comment: 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 this same table with the title "alone, as a couple or family" to create a new section to add on page 2 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please mention: 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"Depending upon</a:t>
            </a:r>
            <a:r>
              <a:rPr lang="fr" sz="1100" b="0" i="0" u="none" strike="noStrike" cap="none">
                <a:solidFill>
                  <a:srgbClr val="4A86E8"/>
                </a:solidFill>
                <a:latin typeface="Arial"/>
                <a:ea typeface="Arial"/>
                <a:cs typeface="Arial"/>
                <a:sym typeface="Arial"/>
              </a:rPr>
              <a:t> your family status</a:t>
            </a:r>
            <a:r>
              <a:rPr lang="fr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we provide you with the most adapted solutions:" 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three columns must be added and check the boxes, or not, for each type of housing 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100" b="0" i="0" u="none" strike="noStrike" cap="none">
                <a:solidFill>
                  <a:srgbClr val="6AA84F"/>
                </a:solidFill>
                <a:latin typeface="Arial"/>
                <a:ea typeface="Arial"/>
                <a:cs typeface="Arial"/>
                <a:sym typeface="Arial"/>
              </a:rPr>
              <a:t>Luc: Should young workers' residences also be added for long stays? In Rennes, it is possible to stay 2 years...</a:t>
            </a:r>
            <a:endParaRPr sz="1100" b="0" i="0" u="none" strike="noStrike" cap="none">
              <a:solidFill>
                <a:srgbClr val="6AA84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KMR comment: 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"An unfurnished (or empty) dwelling may include a furnished kitchen,</a:t>
            </a:r>
            <a:r>
              <a:rPr lang="fr" sz="1100" b="0" i="0" u="none" strike="noStrike" cap="none">
                <a:solidFill>
                  <a:srgbClr val="4A86E8"/>
                </a:solidFill>
                <a:latin typeface="Arial"/>
                <a:ea typeface="Arial"/>
                <a:cs typeface="Arial"/>
                <a:sym typeface="Arial"/>
              </a:rPr>
              <a:t> also called "equipped"</a:t>
            </a:r>
            <a:r>
              <a:rPr lang="fr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(with hotplates/</a:t>
            </a:r>
            <a:r>
              <a:rPr lang="fr" sz="1100" b="0" i="0" u="none" strike="noStrike" cap="none">
                <a:solidFill>
                  <a:srgbClr val="4A86E8"/>
                </a:solidFill>
                <a:latin typeface="Arial"/>
                <a:ea typeface="Arial"/>
                <a:cs typeface="Arial"/>
                <a:sym typeface="Arial"/>
              </a:rPr>
              <a:t>cupboards</a:t>
            </a:r>
            <a:r>
              <a:rPr lang="fr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and some appliances) but will not include furniture (</a:t>
            </a:r>
            <a:r>
              <a:rPr lang="fr" sz="1100" b="0" i="0" u="none" strike="noStrike" cap="none">
                <a:solidFill>
                  <a:srgbClr val="4A86E8"/>
                </a:solidFill>
                <a:latin typeface="Arial"/>
                <a:ea typeface="Arial"/>
                <a:cs typeface="Arial"/>
                <a:sym typeface="Arial"/>
              </a:rPr>
              <a:t>tables/chairs)</a:t>
            </a:r>
            <a:r>
              <a:rPr lang="fr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fr" sz="1100" b="0" i="0" u="none" strike="noStrike" cap="none">
                <a:solidFill>
                  <a:srgbClr val="4A86E8"/>
                </a:solidFill>
                <a:latin typeface="Arial"/>
                <a:ea typeface="Arial"/>
                <a:cs typeface="Arial"/>
                <a:sym typeface="Arial"/>
              </a:rPr>
              <a:t>or cooking utensils</a:t>
            </a:r>
            <a:endParaRPr sz="1100" b="0" i="0" u="none" strike="noStrike" cap="none">
              <a:solidFill>
                <a:srgbClr val="4A86E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Surface area... =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100" b="0" i="0" u="none" strike="noStrike" cap="none">
                <a:solidFill>
                  <a:srgbClr val="4A86E8"/>
                </a:solidFill>
                <a:latin typeface="Arial"/>
                <a:ea typeface="Arial"/>
                <a:cs typeface="Arial"/>
                <a:sym typeface="Arial"/>
              </a:rPr>
              <a:t>a main room of 2.20 metres beneath a minimum ceiling height or volume of 20 m3 minimum </a:t>
            </a:r>
            <a:r>
              <a:rPr lang="fr" sz="1100" b="0" i="0" u="none" strike="noStrike" cap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&gt;&gt;&gt; Ludo: we deliberately avoided including too many details</a:t>
            </a:r>
            <a:endParaRPr sz="1100" b="0" i="0" u="none" strike="noStrike" cap="none">
              <a:solidFill>
                <a:srgbClr val="FF99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100" b="0" i="0" u="none" strike="noStrike" cap="none">
              <a:solidFill>
                <a:srgbClr val="4A86E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100" b="0" i="0" u="none" strike="noStrike" cap="none">
                <a:solidFill>
                  <a:srgbClr val="6AA84F"/>
                </a:solidFill>
                <a:latin typeface="Arial"/>
                <a:ea typeface="Arial"/>
                <a:cs typeface="Arial"/>
                <a:sym typeface="Arial"/>
              </a:rPr>
              <a:t>Luc: should the concept of "proper" housing also be included? This term is sometimes used during certain procedures (CAF etc.): </a:t>
            </a:r>
            <a:r>
              <a:rPr lang="fr" sz="1100" b="0" i="0" u="none" strike="noStrike" cap="none">
                <a:solidFill>
                  <a:srgbClr val="4A86E8"/>
                </a:solidFill>
                <a:latin typeface="Arial"/>
                <a:ea typeface="Arial"/>
                <a:cs typeface="Arial"/>
                <a:sym typeface="Arial"/>
              </a:rPr>
              <a:t>yes already mentioned page 14: but it must also be added there</a:t>
            </a:r>
            <a:endParaRPr sz="1100" b="0" i="0" u="none" strike="noStrike" cap="none">
              <a:solidFill>
                <a:srgbClr val="4A86E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KMR comment: 2nd line/2nd column: I would delete the reference to "(in France or abroad)" for student status 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 would mention "automatic renewal": lease 1 year/automatically renewable 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2nd line/3rd column: unfurnished accommodation </a:t>
            </a:r>
            <a:r>
              <a:rPr lang="fr" sz="1100" b="0" i="0" u="none" strike="noStrike" cap="none">
                <a:solidFill>
                  <a:srgbClr val="4A86E8"/>
                </a:solidFill>
                <a:latin typeface="Arial"/>
                <a:ea typeface="Arial"/>
                <a:cs typeface="Arial"/>
                <a:sym typeface="Arial"/>
              </a:rPr>
              <a:t>(or empty)</a:t>
            </a:r>
            <a:r>
              <a:rPr lang="fr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3 years/automatically renewable 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remove "minimum" (it suggests that you can take a lease of more than 3 years in unfurnished premises!)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KMR comment: last paragraph, write at the end of the sentence:</a:t>
            </a:r>
            <a:r>
              <a:rPr lang="fr" sz="1100" b="0" i="0" u="none" strike="noStrike" cap="none">
                <a:solidFill>
                  <a:srgbClr val="4A86E8"/>
                </a:solidFill>
                <a:latin typeface="Arial"/>
                <a:ea typeface="Arial"/>
                <a:cs typeface="Arial"/>
                <a:sym typeface="Arial"/>
              </a:rPr>
              <a:t> (except under special conditions: international school, private school, waiver) </a:t>
            </a:r>
            <a:r>
              <a:rPr lang="fr" sz="1100" b="0" i="0" u="none" strike="noStrike" cap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&gt;&gt;&gt; we have already mentioned </a:t>
            </a:r>
            <a:r>
              <a:rPr lang="fr" sz="1100" b="0" i="0" u="sng" strike="noStrike" cap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fr" sz="1100" b="0" i="0" u="none" strike="noStrike" cap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 school</a:t>
            </a:r>
            <a:endParaRPr sz="1100" b="0" i="0" u="none" strike="noStrike" cap="none">
              <a:solidFill>
                <a:srgbClr val="FF99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100" b="0" i="0" u="none" strike="noStrike" cap="none">
              <a:solidFill>
                <a:srgbClr val="4A86E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100" b="0" i="0" u="none" strike="noStrike" cap="none">
                <a:solidFill>
                  <a:srgbClr val="6AA84F"/>
                </a:solidFill>
                <a:latin typeface="Arial"/>
                <a:ea typeface="Arial"/>
                <a:cs typeface="Arial"/>
                <a:sym typeface="Arial"/>
              </a:rPr>
              <a:t>Luc: The location section is only really important for schooling in my opinion... is the rest really necessary if you reduce the guide as much as possible?</a:t>
            </a:r>
            <a:endParaRPr sz="1100" b="0" i="0" u="none" strike="noStrike" cap="none">
              <a:solidFill>
                <a:srgbClr val="6AA84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100" b="0" i="0" u="none" strike="noStrike" cap="none">
                <a:solidFill>
                  <a:srgbClr val="4A86E8"/>
                </a:solidFill>
                <a:latin typeface="Arial"/>
                <a:ea typeface="Arial"/>
                <a:cs typeface="Arial"/>
                <a:sym typeface="Arial"/>
              </a:rPr>
              <a:t>personally, I think it's useful, it does not always raise these good questions!</a:t>
            </a:r>
            <a:endParaRPr sz="1100" b="0" i="0" u="none" strike="noStrike" cap="none">
              <a:solidFill>
                <a:srgbClr val="4A86E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100" b="0" i="0" u="none" strike="noStrike" cap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I agree, it is useful because they often ask us about neighbourhoods and information about the city to choose the location for housing</a:t>
            </a:r>
            <a:endParaRPr sz="1100" b="0" i="0" u="none" strike="noStrike" cap="none">
              <a:solidFill>
                <a:srgbClr val="FF99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KMR: end 1st paragraph: add: </a:t>
            </a:r>
            <a:r>
              <a:rPr lang="fr" sz="1100" b="0" i="0" u="none" strike="noStrike" cap="none">
                <a:solidFill>
                  <a:srgbClr val="4A86E8"/>
                </a:solidFill>
                <a:latin typeface="Arial"/>
                <a:ea typeface="Arial"/>
                <a:cs typeface="Arial"/>
                <a:sym typeface="Arial"/>
              </a:rPr>
              <a:t>this also allows the owner to take out unpaid rent insurance to do away with the requirement for a guarantor </a:t>
            </a:r>
            <a:endParaRPr sz="1100" b="0" i="0" u="none" strike="noStrike" cap="none">
              <a:solidFill>
                <a:srgbClr val="4A86E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100" b="0" i="0" u="none" strike="noStrike" cap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Ludo: this is becoming too technical and is often too difficult for researchers to understand, I think.</a:t>
            </a:r>
            <a:endParaRPr sz="1100" b="0" i="0" u="none" strike="noStrike" cap="none">
              <a:solidFill>
                <a:srgbClr val="FF99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OBJECT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429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ctr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TWO_OBJECTS_WITH_TEX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629841" y="1260872"/>
            <a:ext cx="38682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2"/>
          </p:nvPr>
        </p:nvSpPr>
        <p:spPr>
          <a:xfrm>
            <a:off x="629841" y="1878806"/>
            <a:ext cx="3868200" cy="27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3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400" cy="27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slide" Target="slide2.xml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1" Type="http://schemas.openxmlformats.org/officeDocument/2006/relationships/slide" Target="slide2.xml"/><Relationship Id="rId1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Relationship Id="rId3" Type="http://schemas.openxmlformats.org/officeDocument/2006/relationships/slide" Target="slide12.xml"/><Relationship Id="rId4" Type="http://schemas.openxmlformats.org/officeDocument/2006/relationships/slide" Target="slide13.xml"/><Relationship Id="rId5" Type="http://schemas.openxmlformats.org/officeDocument/2006/relationships/slide" Target="slide16.xml"/><Relationship Id="rId6" Type="http://schemas.openxmlformats.org/officeDocument/2006/relationships/slide" Target="slide14.xml"/><Relationship Id="rId7" Type="http://schemas.openxmlformats.org/officeDocument/2006/relationships/slide" Target="slide15.xml"/><Relationship Id="rId8" Type="http://schemas.openxmlformats.org/officeDocument/2006/relationships/image" Target="../media/image6.png"/><Relationship Id="rId9" Type="http://schemas.openxmlformats.org/officeDocument/2006/relationships/image" Target="../media/image5.png"/><Relationship Id="rId10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7.png"/><Relationship Id="rId5" Type="http://schemas.openxmlformats.org/officeDocument/2006/relationships/slide" Target="slide2.xml"/><Relationship Id="rId6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7.png"/><Relationship Id="rId5" Type="http://schemas.openxmlformats.org/officeDocument/2006/relationships/slide" Target="slide2.xml"/><Relationship Id="rId6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slide" Target="slide2.xml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2" Type="http://schemas.openxmlformats.org/officeDocument/2006/relationships/slide" Target="slide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7.png"/><Relationship Id="rId5" Type="http://schemas.openxmlformats.org/officeDocument/2006/relationships/slide" Target="slide2.xml"/><Relationship Id="rId6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4" Type="http://schemas.openxmlformats.org/officeDocument/2006/relationships/slide" Target="slide20.xml"/><Relationship Id="rId5" Type="http://schemas.openxmlformats.org/officeDocument/2006/relationships/slide" Target="slide18.xml"/><Relationship Id="rId6" Type="http://schemas.openxmlformats.org/officeDocument/2006/relationships/image" Target="../media/image7.png"/><Relationship Id="rId7" Type="http://schemas.openxmlformats.org/officeDocument/2006/relationships/slide" Target="slide2.xml"/><Relationship Id="rId8" Type="http://schemas.openxmlformats.org/officeDocument/2006/relationships/image" Target="../media/image3.png"/><Relationship Id="rId9" Type="http://schemas.openxmlformats.org/officeDocument/2006/relationships/image" Target="../media/image6.png"/><Relationship Id="rId10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slide" Target="slide2.xml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4" Type="http://schemas.openxmlformats.org/officeDocument/2006/relationships/slide" Target="slide9.xml"/><Relationship Id="rId5" Type="http://schemas.openxmlformats.org/officeDocument/2006/relationships/slide" Target="slide11.xml"/><Relationship Id="rId6" Type="http://schemas.openxmlformats.org/officeDocument/2006/relationships/slide" Target="slide21.xml"/><Relationship Id="rId7" Type="http://schemas.openxmlformats.org/officeDocument/2006/relationships/slide" Target="slide27.xml"/><Relationship Id="rId8" Type="http://schemas.openxmlformats.org/officeDocument/2006/relationships/slide" Target="slide17.xml"/><Relationship Id="rId9" Type="http://schemas.openxmlformats.org/officeDocument/2006/relationships/image" Target="../media/image2.png"/><Relationship Id="rId1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4" Type="http://schemas.openxmlformats.org/officeDocument/2006/relationships/image" Target="../media/image3.pn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6.png"/><Relationship Id="rId1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Relationship Id="rId3" Type="http://schemas.openxmlformats.org/officeDocument/2006/relationships/slide" Target="slide23.xml"/><Relationship Id="rId4" Type="http://schemas.openxmlformats.org/officeDocument/2006/relationships/slide" Target="slide24.xml"/><Relationship Id="rId5" Type="http://schemas.openxmlformats.org/officeDocument/2006/relationships/slide" Target="slide25.xml"/><Relationship Id="rId6" Type="http://schemas.openxmlformats.org/officeDocument/2006/relationships/slide" Target="slide26.xml"/><Relationship Id="rId7" Type="http://schemas.openxmlformats.org/officeDocument/2006/relationships/slide" Target="slide22.xml"/><Relationship Id="rId8" Type="http://schemas.openxmlformats.org/officeDocument/2006/relationships/image" Target="../media/image7.png"/><Relationship Id="rId9" Type="http://schemas.openxmlformats.org/officeDocument/2006/relationships/slide" Target="slide2.xml"/><Relationship Id="rId10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4" Type="http://schemas.openxmlformats.org/officeDocument/2006/relationships/image" Target="../media/image7.png"/><Relationship Id="rId5" Type="http://schemas.openxmlformats.org/officeDocument/2006/relationships/slide" Target="slide2.xml"/><Relationship Id="rId6" Type="http://schemas.openxmlformats.org/officeDocument/2006/relationships/image" Target="../media/image3.png"/><Relationship Id="rId7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slide" Target="slide2.xml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2" Type="http://schemas.openxmlformats.org/officeDocument/2006/relationships/hyperlink" Target="http://www.euraxess.fr/information/centres/search/country/france-1104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slide" Target="slide2.xml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/Relationships>
</file>

<file path=ppt/slides/_rels/slide27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service-public.fr/particuliers/vosdroits/F2042" TargetMode="External"/><Relationship Id="rId12" Type="http://schemas.openxmlformats.org/officeDocument/2006/relationships/image" Target="../media/image7.png"/><Relationship Id="rId13" Type="http://schemas.openxmlformats.org/officeDocument/2006/relationships/slide" Target="slide2.xml"/><Relationship Id="rId14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Relationship Id="rId3" Type="http://schemas.openxmlformats.org/officeDocument/2006/relationships/hyperlink" Target="http://www.euraxess.fr/information/centres/search/country/france-1104" TargetMode="External"/><Relationship Id="rId4" Type="http://schemas.openxmlformats.org/officeDocument/2006/relationships/hyperlink" Target="https://www.anil.org/" TargetMode="External"/><Relationship Id="rId5" Type="http://schemas.openxmlformats.org/officeDocument/2006/relationships/hyperlink" Target="https://www.anil.org/lanil-et-les-adil/votre-adil/" TargetMode="External"/><Relationship Id="rId6" Type="http://schemas.openxmlformats.org/officeDocument/2006/relationships/hyperlink" Target="http://www.cohesion-territoires.gouv.fr/logement-et-hebergement" TargetMode="External"/><Relationship Id="rId7" Type="http://schemas.openxmlformats.org/officeDocument/2006/relationships/hyperlink" Target="https://www.service-public.fr/particuliers/vosdroits/N19808" TargetMode="External"/><Relationship Id="rId8" Type="http://schemas.openxmlformats.org/officeDocument/2006/relationships/hyperlink" Target="https://www.caf.fr/" TargetMode="External"/><Relationship Id="rId9" Type="http://schemas.openxmlformats.org/officeDocument/2006/relationships/hyperlink" Target="http://www.energie-info.fr/" TargetMode="External"/><Relationship Id="rId10" Type="http://schemas.openxmlformats.org/officeDocument/2006/relationships/hyperlink" Target="https://calculettes.energie-info.fr/pratique/liste-des-fournisseurs" TargetMode="External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image" Target="../media/image3.png"/><Relationship Id="rId1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slide" Target="slide5.xml"/><Relationship Id="rId4" Type="http://schemas.openxmlformats.org/officeDocument/2006/relationships/slide" Target="slide7.xml"/><Relationship Id="rId5" Type="http://schemas.openxmlformats.org/officeDocument/2006/relationships/slide" Target="slide8.xml"/><Relationship Id="rId6" Type="http://schemas.openxmlformats.org/officeDocument/2006/relationships/slide" Target="slide4.xml"/><Relationship Id="rId7" Type="http://schemas.openxmlformats.org/officeDocument/2006/relationships/image" Target="../media/image4.png"/><Relationship Id="rId8" Type="http://schemas.openxmlformats.org/officeDocument/2006/relationships/image" Target="../media/image5.png"/><Relationship Id="rId9" Type="http://schemas.openxmlformats.org/officeDocument/2006/relationships/image" Target="../media/image6.png"/><Relationship Id="rId10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7.png"/><Relationship Id="rId5" Type="http://schemas.openxmlformats.org/officeDocument/2006/relationships/slide" Target="slide2.xml"/><Relationship Id="rId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slide" Target="slide2.xml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7.png"/><Relationship Id="rId5" Type="http://schemas.openxmlformats.org/officeDocument/2006/relationships/slide" Target="slide2.xml"/><Relationship Id="rId6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7.png"/><Relationship Id="rId5" Type="http://schemas.openxmlformats.org/officeDocument/2006/relationships/slide" Target="slide2.xml"/><Relationship Id="rId6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slide" Target="slide2.xml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7.png"/><Relationship Id="rId5" Type="http://schemas.openxmlformats.org/officeDocument/2006/relationships/slide" Target="slide2.xml"/><Relationship Id="rId6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544688" y="296030"/>
            <a:ext cx="7886700" cy="285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endParaRPr sz="3000" b="0" i="0" u="none" strike="noStrike" cap="none" dirty="0">
              <a:solidFill>
                <a:schemeClr val="dk1"/>
              </a:solidFill>
              <a:latin typeface="Chalkboard SE Regular"/>
              <a:cs typeface="Chalkboard SE Regular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fr" sz="3000" b="1" i="0" u="none" strike="noStrike" cap="none" dirty="0" smtClean="0">
                <a:solidFill>
                  <a:schemeClr val="dk1"/>
                </a:solidFill>
                <a:latin typeface="Chalkboard SE Regular"/>
                <a:cs typeface="Chalkboard SE Regular"/>
                <a:sym typeface="Calibri"/>
              </a:rPr>
              <a:t>HOUSING GUIDE</a:t>
            </a:r>
            <a:r>
              <a:rPr lang="fr-FR" sz="3000" b="1" i="0" u="none" strike="noStrike" cap="none" dirty="0" smtClean="0">
                <a:solidFill>
                  <a:schemeClr val="dk1"/>
                </a:solidFill>
                <a:latin typeface="Chalkboard SE Regular"/>
                <a:cs typeface="Chalkboard SE Regular"/>
                <a:sym typeface="Calibri"/>
              </a:rPr>
              <a:t> FOR INTERNATIONAL RESEARCHERS</a:t>
            </a:r>
            <a:endParaRPr sz="3000" b="1" i="0" u="none" strike="noStrike" cap="none" dirty="0">
              <a:solidFill>
                <a:schemeClr val="dk1"/>
              </a:solidFill>
              <a:latin typeface="Chalkboard SE Regular"/>
              <a:cs typeface="Chalkboard SE Regular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endParaRPr sz="3000" b="0" i="1" u="none" strike="noStrike" cap="none" dirty="0">
              <a:solidFill>
                <a:schemeClr val="dk1"/>
              </a:solidFill>
              <a:latin typeface="Chalkboard SE Regular"/>
              <a:cs typeface="Chalkboard SE Regular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fr-FR" sz="2400" i="1" dirty="0" smtClean="0">
                <a:latin typeface="Chalkboard SE Regular"/>
                <a:cs typeface="Chalkboard SE Regular"/>
              </a:rPr>
              <a:t>A guide t</a:t>
            </a:r>
            <a:r>
              <a:rPr lang="fr-FR" sz="2400" b="0" i="1" u="none" strike="noStrike" cap="none" dirty="0" smtClean="0">
                <a:solidFill>
                  <a:schemeClr val="dk1"/>
                </a:solidFill>
                <a:latin typeface="Chalkboard SE Regular"/>
                <a:cs typeface="Chalkboard SE Regular"/>
                <a:sym typeface="Calibri"/>
              </a:rPr>
              <a:t>o </a:t>
            </a:r>
            <a:r>
              <a:rPr lang="fr-FR" sz="2400" i="1" dirty="0">
                <a:latin typeface="Chalkboard SE Regular"/>
                <a:cs typeface="Chalkboard SE Regular"/>
              </a:rPr>
              <a:t>b</a:t>
            </a:r>
            <a:r>
              <a:rPr lang="fr" sz="2400" b="0" i="1" u="none" strike="noStrike" cap="none" dirty="0" smtClean="0">
                <a:solidFill>
                  <a:schemeClr val="dk1"/>
                </a:solidFill>
                <a:latin typeface="Chalkboard SE Regular"/>
                <a:cs typeface="Chalkboard SE Regular"/>
                <a:sym typeface="Calibri"/>
              </a:rPr>
              <a:t>etter </a:t>
            </a:r>
            <a:r>
              <a:rPr lang="fr" sz="2400" b="0" i="1" u="none" strike="noStrike" cap="none" dirty="0">
                <a:solidFill>
                  <a:schemeClr val="dk1"/>
                </a:solidFill>
                <a:latin typeface="Chalkboard SE Regular"/>
                <a:cs typeface="Chalkboard SE Regular"/>
                <a:sym typeface="Calibri"/>
              </a:rPr>
              <a:t>understand </a:t>
            </a:r>
            <a:r>
              <a:rPr lang="fr-FR" sz="2400" b="0" i="1" u="none" strike="noStrike" cap="none" dirty="0" smtClean="0">
                <a:solidFill>
                  <a:schemeClr val="dk1"/>
                </a:solidFill>
                <a:latin typeface="Chalkboard SE Regular"/>
                <a:cs typeface="Chalkboard SE Regular"/>
                <a:sym typeface="Calibri"/>
              </a:rPr>
              <a:t>the </a:t>
            </a:r>
            <a:r>
              <a:rPr lang="fr-FR" sz="2400" b="0" i="1" u="none" strike="noStrike" cap="none" dirty="0" err="1" smtClean="0">
                <a:solidFill>
                  <a:schemeClr val="dk1"/>
                </a:solidFill>
                <a:latin typeface="Chalkboard SE Regular"/>
                <a:cs typeface="Chalkboard SE Regular"/>
                <a:sym typeface="Calibri"/>
              </a:rPr>
              <a:t>rental</a:t>
            </a:r>
            <a:r>
              <a:rPr lang="fr-FR" sz="2400" b="0" i="1" u="none" strike="noStrike" cap="none" dirty="0" smtClean="0">
                <a:solidFill>
                  <a:schemeClr val="dk1"/>
                </a:solidFill>
                <a:latin typeface="Chalkboard SE Regular"/>
                <a:cs typeface="Chalkboard SE Regular"/>
                <a:sym typeface="Calibri"/>
              </a:rPr>
              <a:t> </a:t>
            </a:r>
            <a:r>
              <a:rPr lang="fr" sz="2400" b="0" i="1" u="none" strike="noStrike" cap="none" dirty="0" smtClean="0">
                <a:solidFill>
                  <a:schemeClr val="dk1"/>
                </a:solidFill>
                <a:latin typeface="Chalkboard SE Regular"/>
                <a:cs typeface="Chalkboard SE Regular"/>
                <a:sym typeface="Calibri"/>
              </a:rPr>
              <a:t>rules</a:t>
            </a:r>
            <a:r>
              <a:rPr lang="fr-FR" sz="2400" b="0" i="1" u="none" strike="noStrike" cap="none" dirty="0" smtClean="0">
                <a:solidFill>
                  <a:schemeClr val="dk1"/>
                </a:solidFill>
                <a:latin typeface="Chalkboard SE Regular"/>
                <a:cs typeface="Chalkboard SE Regular"/>
                <a:sym typeface="Calibri"/>
              </a:rPr>
              <a:t/>
            </a:r>
            <a:br>
              <a:rPr lang="fr-FR" sz="2400" b="0" i="1" u="none" strike="noStrike" cap="none" dirty="0" smtClean="0">
                <a:solidFill>
                  <a:schemeClr val="dk1"/>
                </a:solidFill>
                <a:latin typeface="Chalkboard SE Regular"/>
                <a:cs typeface="Chalkboard SE Regular"/>
                <a:sym typeface="Calibri"/>
              </a:rPr>
            </a:br>
            <a:r>
              <a:rPr lang="fr-FR" sz="2400" b="0" i="1" u="none" strike="noStrike" cap="none" dirty="0" smtClean="0">
                <a:solidFill>
                  <a:schemeClr val="dk1"/>
                </a:solidFill>
                <a:latin typeface="Chalkboard SE Regular"/>
                <a:cs typeface="Chalkboard SE Regular"/>
                <a:sym typeface="Calibri"/>
              </a:rPr>
              <a:t> </a:t>
            </a:r>
            <a:r>
              <a:rPr lang="fr" sz="2400" b="0" i="1" u="none" strike="noStrike" cap="none" dirty="0" smtClean="0">
                <a:solidFill>
                  <a:schemeClr val="dk1"/>
                </a:solidFill>
                <a:latin typeface="Chalkboard SE Regular"/>
                <a:cs typeface="Chalkboard SE Regular"/>
                <a:sym typeface="Calibri"/>
              </a:rPr>
              <a:t>in </a:t>
            </a:r>
            <a:r>
              <a:rPr lang="fr" sz="2400" b="0" i="1" u="none" strike="noStrike" cap="none" dirty="0">
                <a:solidFill>
                  <a:schemeClr val="dk1"/>
                </a:solidFill>
                <a:latin typeface="Chalkboard SE Regular"/>
                <a:cs typeface="Chalkboard SE Regular"/>
                <a:sym typeface="Calibri"/>
              </a:rPr>
              <a:t>France</a:t>
            </a:r>
            <a:r>
              <a:rPr lang="fr" sz="2400" b="0" i="0" u="none" strike="noStrike" cap="none" dirty="0">
                <a:solidFill>
                  <a:schemeClr val="tx1"/>
                </a:solidFill>
                <a:latin typeface="Chalkboard SE Regular"/>
                <a:cs typeface="Chalkboard SE Regular"/>
                <a:sym typeface="Calibri"/>
              </a:rPr>
              <a:t>.</a:t>
            </a:r>
            <a:endParaRPr sz="2400" b="0" i="0" u="none" strike="noStrike" cap="none" dirty="0">
              <a:solidFill>
                <a:schemeClr val="tx1"/>
              </a:solidFill>
              <a:latin typeface="Chalkboard SE Regular"/>
              <a:cs typeface="Chalkboard SE Regular"/>
              <a:sym typeface="Calibri"/>
            </a:endParaRPr>
          </a:p>
        </p:txBody>
      </p:sp>
      <p:pic>
        <p:nvPicPr>
          <p:cNvPr id="70" name="Shape 7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72051" y="3030524"/>
            <a:ext cx="2035450" cy="1878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5" name="Shape 145"/>
          <p:cNvGraphicFramePr/>
          <p:nvPr>
            <p:extLst>
              <p:ext uri="{D42A27DB-BD31-4B8C-83A1-F6EECF244321}">
                <p14:modId xmlns:p14="http://schemas.microsoft.com/office/powerpoint/2010/main" val="1149442960"/>
              </p:ext>
            </p:extLst>
          </p:nvPr>
        </p:nvGraphicFramePr>
        <p:xfrm>
          <a:off x="240305" y="672317"/>
          <a:ext cx="7628175" cy="3990471"/>
        </p:xfrm>
        <a:graphic>
          <a:graphicData uri="http://schemas.openxmlformats.org/drawingml/2006/table">
            <a:tbl>
              <a:tblPr firstRow="1" firstCol="1" bandRow="1">
                <a:noFill/>
                <a:tableStyleId>{3B4717F9-0A2C-4485-BA07-B398A50D9275}</a:tableStyleId>
              </a:tblPr>
              <a:tblGrid>
                <a:gridCol w="1354104"/>
                <a:gridCol w="2579629"/>
                <a:gridCol w="1490263"/>
                <a:gridCol w="2204179"/>
              </a:tblGrid>
              <a:tr h="20311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 u="none" strike="noStrike" cap="none"/>
                        <a:t>French</a:t>
                      </a:r>
                      <a:endParaRPr sz="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7500" marR="27500" marT="27500" marB="275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 u="none" strike="noStrike" cap="none"/>
                        <a:t>English explanation</a:t>
                      </a:r>
                      <a:endParaRPr sz="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7500" marR="27500" marT="27500" marB="275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 u="none" strike="noStrike" cap="none">
                          <a:solidFill>
                            <a:schemeClr val="lt1"/>
                          </a:solidFill>
                        </a:rPr>
                        <a:t>  </a:t>
                      </a:r>
                      <a:r>
                        <a:rPr lang="fr" sz="800" b="1" u="none" strike="noStrike" cap="none"/>
                        <a:t>French</a:t>
                      </a:r>
                      <a:endParaRPr sz="800" b="1" u="none" strike="noStrike" cap="non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 u="none" strike="noStrike" cap="none"/>
                        <a:t>  English explanation</a:t>
                      </a:r>
                      <a:endParaRPr sz="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/>
                </a:tc>
              </a:tr>
              <a:tr h="40930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 u="none" strike="noStrike" cap="none" dirty="0"/>
                        <a:t>T1, T2, F1, F2 etc</a:t>
                      </a:r>
                      <a:r>
                        <a:rPr lang="fr" sz="800" b="1" u="none" strike="noStrike" cap="none" dirty="0" smtClean="0"/>
                        <a:t>.</a:t>
                      </a:r>
                      <a:endParaRPr sz="800" b="1" u="none" strike="noStrike" cap="none" dirty="0"/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-FR" sz="800" b="1" u="none" strike="noStrike" cap="none" dirty="0" smtClean="0"/>
                        <a:t>pièce (p)</a:t>
                      </a:r>
                      <a:endParaRPr lang="fr-FR" sz="800" b="1" u="none" strike="noStrike" cap="none" dirty="0"/>
                    </a:p>
                  </a:txBody>
                  <a:tcPr marL="55025" marR="55025" marT="27500" marB="275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 u="none" strike="noStrike" cap="none" dirty="0"/>
                        <a:t>2, 3 or 4 rooms (+ kitchen and bathroom)</a:t>
                      </a:r>
                      <a:endParaRPr sz="800" b="1" u="none" strike="noStrike" cap="none" dirty="0"/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 u="none" strike="noStrike" cap="none" dirty="0"/>
                        <a:t>Room</a:t>
                      </a:r>
                      <a:endParaRPr sz="800" b="1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5025" marR="55025" marT="27500" marB="275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 u="none" strike="noStrike" cap="none" dirty="0">
                          <a:solidFill>
                            <a:schemeClr val="lt1"/>
                          </a:solidFill>
                        </a:rPr>
                        <a:t>  </a:t>
                      </a:r>
                      <a:r>
                        <a:rPr lang="fr-FR" sz="800" b="1" u="none" strike="noStrike" cap="none" dirty="0" smtClean="0">
                          <a:solidFill>
                            <a:schemeClr val="lt1"/>
                          </a:solidFill>
                        </a:rPr>
                        <a:t>cuisine</a:t>
                      </a:r>
                      <a:r>
                        <a:rPr lang="fr-FR" sz="800" b="1" u="none" strike="noStrike" cap="none" baseline="0" dirty="0" smtClean="0">
                          <a:solidFill>
                            <a:schemeClr val="lt1"/>
                          </a:solidFill>
                        </a:rPr>
                        <a:t> américaine</a:t>
                      </a:r>
                      <a:endParaRPr sz="800" b="1" u="none" strike="noStrike" cap="none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/>
                        <a:t> </a:t>
                      </a:r>
                      <a:r>
                        <a:rPr lang="fr" sz="800" b="1" u="none" strike="noStrike" cap="none"/>
                        <a:t>open-plan kitchen</a:t>
                      </a:r>
                      <a:endParaRPr sz="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</a:tr>
              <a:tr h="21530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 u="none" strike="noStrike" cap="none"/>
                        <a:t>arrondissement (arr)</a:t>
                      </a:r>
                      <a:endParaRPr sz="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5025" marR="55025" marT="27500" marB="275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 u="none" strike="noStrike" cap="none"/>
                        <a:t>district/borough </a:t>
                      </a:r>
                      <a:endParaRPr sz="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5025" marR="55025" marT="27500" marB="275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 u="none" strike="noStrike" cap="none" dirty="0">
                          <a:solidFill>
                            <a:schemeClr val="lt1"/>
                          </a:solidFill>
                        </a:rPr>
                        <a:t>  </a:t>
                      </a:r>
                      <a:r>
                        <a:rPr lang="fr-FR" sz="800" b="1" u="none" strike="noStrike" cap="none" dirty="0" smtClean="0">
                          <a:solidFill>
                            <a:schemeClr val="lt1"/>
                          </a:solidFill>
                        </a:rPr>
                        <a:t>cuisine</a:t>
                      </a:r>
                      <a:r>
                        <a:rPr lang="fr-FR" sz="800" b="1" u="none" strike="noStrike" cap="none" baseline="0" dirty="0" smtClean="0">
                          <a:solidFill>
                            <a:schemeClr val="lt1"/>
                          </a:solidFill>
                        </a:rPr>
                        <a:t> </a:t>
                      </a:r>
                      <a:r>
                        <a:rPr lang="fr-FR" sz="800" b="1" u="none" strike="noStrike" cap="none" baseline="0" dirty="0" err="1" smtClean="0">
                          <a:solidFill>
                            <a:schemeClr val="lt1"/>
                          </a:solidFill>
                        </a:rPr>
                        <a:t>équippée</a:t>
                      </a:r>
                      <a:endParaRPr sz="800" b="1" u="none" strike="noStrike" cap="none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/>
                        <a:t> </a:t>
                      </a:r>
                      <a:r>
                        <a:rPr lang="fr" sz="800" b="1" u="none" strike="noStrike" cap="none"/>
                        <a:t>equipped kitchen</a:t>
                      </a:r>
                      <a:endParaRPr sz="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</a:tr>
              <a:tr h="20311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-FR" sz="800" b="1" u="none" strike="noStrike" cap="none" dirty="0" smtClean="0"/>
                        <a:t>ascenseur</a:t>
                      </a:r>
                      <a:r>
                        <a:rPr lang="fr-FR" sz="800" b="1" u="none" strike="noStrike" cap="none" baseline="0" dirty="0" smtClean="0"/>
                        <a:t> </a:t>
                      </a:r>
                      <a:r>
                        <a:rPr lang="fr" sz="800" b="1" u="none" strike="noStrike" cap="none" dirty="0" smtClean="0"/>
                        <a:t>(asc</a:t>
                      </a:r>
                      <a:r>
                        <a:rPr lang="fr" sz="800" b="1" u="none" strike="noStrike" cap="none" dirty="0"/>
                        <a:t>)</a:t>
                      </a:r>
                      <a:endParaRPr sz="800" b="1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5025" marR="55025" marT="27500" marB="275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 u="none" strike="noStrike" cap="none"/>
                        <a:t>lift/elevator </a:t>
                      </a:r>
                      <a:endParaRPr sz="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5025" marR="55025" marT="27500" marB="275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 u="none" strike="noStrike" cap="none" dirty="0">
                          <a:solidFill>
                            <a:schemeClr val="lt1"/>
                          </a:solidFill>
                        </a:rPr>
                        <a:t>  </a:t>
                      </a:r>
                      <a:r>
                        <a:rPr lang="fr-FR" sz="800" b="1" u="none" strike="noStrike" cap="none" dirty="0" smtClean="0">
                          <a:solidFill>
                            <a:schemeClr val="lt1"/>
                          </a:solidFill>
                        </a:rPr>
                        <a:t>cuisine aménagée</a:t>
                      </a:r>
                      <a:endParaRPr sz="800" b="1" u="none" strike="noStrike" cap="none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/>
                        <a:t> </a:t>
                      </a:r>
                      <a:r>
                        <a:rPr lang="fr" sz="800" b="1" u="none" strike="noStrike" cap="none"/>
                        <a:t>fitted kitchen</a:t>
                      </a:r>
                      <a:endParaRPr sz="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</a:tr>
              <a:tr h="20603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-FR" sz="800" b="1" u="none" strike="noStrike" cap="none" dirty="0" smtClean="0">
                          <a:latin typeface="Calibri"/>
                          <a:ea typeface="Calibri"/>
                          <a:cs typeface="Calibri"/>
                          <a:sym typeface="Arial"/>
                        </a:rPr>
                        <a:t>assurance</a:t>
                      </a:r>
                      <a:r>
                        <a:rPr lang="fr-FR" sz="800" b="1" u="none" strike="noStrike" cap="none" baseline="0" dirty="0" smtClean="0">
                          <a:latin typeface="Calibri"/>
                          <a:ea typeface="Calibri"/>
                          <a:cs typeface="Calibri"/>
                          <a:sym typeface="Arial"/>
                        </a:rPr>
                        <a:t> habitation</a:t>
                      </a:r>
                      <a:endParaRPr sz="800" b="1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5025" marR="55025" marT="27500" marB="275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 u="none" strike="noStrike" cap="none" dirty="0"/>
                        <a:t>home insurance/housing insurance</a:t>
                      </a:r>
                      <a:endParaRPr sz="800" b="1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5025" marR="55025" marT="27500" marB="275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 u="none" strike="noStrike" cap="none" dirty="0">
                          <a:solidFill>
                            <a:schemeClr val="lt1"/>
                          </a:solidFill>
                        </a:rPr>
                        <a:t>  </a:t>
                      </a:r>
                      <a:r>
                        <a:rPr lang="fr-FR" sz="800" b="1" u="none" strike="noStrike" cap="none" dirty="0" err="1" smtClean="0">
                          <a:solidFill>
                            <a:schemeClr val="lt1"/>
                          </a:solidFill>
                        </a:rPr>
                        <a:t>depôt</a:t>
                      </a:r>
                      <a:r>
                        <a:rPr lang="fr-FR" sz="800" b="1" u="none" strike="noStrike" cap="none" dirty="0" smtClean="0">
                          <a:solidFill>
                            <a:schemeClr val="lt1"/>
                          </a:solidFill>
                        </a:rPr>
                        <a:t> de garantie</a:t>
                      </a:r>
                      <a:endParaRPr sz="800" b="1" u="none" strike="noStrike" cap="none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/>
                        <a:t> </a:t>
                      </a:r>
                      <a:r>
                        <a:rPr lang="fr" sz="800" b="1" u="none" strike="noStrike" cap="none"/>
                        <a:t>rental deposit/deposit</a:t>
                      </a:r>
                      <a:endParaRPr sz="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</a:tr>
              <a:tr h="20311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 u="none" strike="noStrike" cap="none" dirty="0" smtClean="0"/>
                        <a:t>balcon</a:t>
                      </a:r>
                      <a:r>
                        <a:rPr lang="fr-FR" sz="800" b="1" u="none" strike="noStrike" cap="none" baseline="0" dirty="0" smtClean="0"/>
                        <a:t> </a:t>
                      </a:r>
                      <a:r>
                        <a:rPr lang="fr" sz="800" b="1" u="none" strike="noStrike" cap="none" dirty="0" smtClean="0"/>
                        <a:t>(blc</a:t>
                      </a:r>
                      <a:r>
                        <a:rPr lang="fr" sz="800" b="1" u="none" strike="noStrike" cap="none" dirty="0"/>
                        <a:t>)</a:t>
                      </a:r>
                      <a:endParaRPr sz="800" b="1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5025" marR="55025" marT="27500" marB="275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 u="none" strike="noStrike" cap="none"/>
                        <a:t>balcony</a:t>
                      </a:r>
                      <a:endParaRPr sz="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5025" marR="55025" marT="27500" marB="275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 u="none" strike="noStrike" cap="none" dirty="0">
                          <a:solidFill>
                            <a:schemeClr val="lt1"/>
                          </a:solidFill>
                        </a:rPr>
                        <a:t>  </a:t>
                      </a:r>
                      <a:r>
                        <a:rPr lang="fr-FR" sz="800" b="1" u="none" strike="noStrike" cap="none" dirty="0" smtClean="0">
                          <a:solidFill>
                            <a:schemeClr val="lt1"/>
                          </a:solidFill>
                        </a:rPr>
                        <a:t>étage</a:t>
                      </a:r>
                      <a:r>
                        <a:rPr lang="fr" sz="800" b="1" u="none" strike="noStrike" cap="none" dirty="0" smtClean="0">
                          <a:solidFill>
                            <a:schemeClr val="lt1"/>
                          </a:solidFill>
                        </a:rPr>
                        <a:t> </a:t>
                      </a:r>
                      <a:r>
                        <a:rPr lang="fr" sz="800" b="1" u="none" strike="noStrike" cap="none" dirty="0">
                          <a:solidFill>
                            <a:schemeClr val="lt1"/>
                          </a:solidFill>
                        </a:rPr>
                        <a:t>(et.)</a:t>
                      </a:r>
                      <a:endParaRPr sz="800" b="1" u="none" strike="noStrike" cap="none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/>
                        <a:t> </a:t>
                      </a:r>
                      <a:r>
                        <a:rPr lang="fr" sz="800" b="1" u="none" strike="noStrike" cap="none"/>
                        <a:t>floor (level of a building)</a:t>
                      </a:r>
                      <a:endParaRPr sz="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</a:tr>
              <a:tr h="20311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-FR" sz="800" b="1" u="none" strike="noStrike" cap="none" dirty="0" smtClean="0">
                          <a:latin typeface="Calibri"/>
                          <a:ea typeface="Calibri"/>
                          <a:cs typeface="Calibri"/>
                          <a:sym typeface="Arial"/>
                        </a:rPr>
                        <a:t>belles</a:t>
                      </a:r>
                      <a:r>
                        <a:rPr lang="fr-FR" sz="800" b="1" u="none" strike="noStrike" cap="none" baseline="0" dirty="0" smtClean="0">
                          <a:latin typeface="Calibri"/>
                          <a:ea typeface="Calibri"/>
                          <a:cs typeface="Calibri"/>
                          <a:sym typeface="Arial"/>
                        </a:rPr>
                        <a:t> prestations</a:t>
                      </a:r>
                      <a:endParaRPr sz="800" b="1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5025" marR="55025" marT="27500" marB="275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 u="none" strike="noStrike" cap="none"/>
                        <a:t>attractive/quality fittings/fixtures</a:t>
                      </a:r>
                      <a:endParaRPr sz="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5025" marR="55025" marT="27500" marB="275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 u="none" strike="noStrike" cap="none" dirty="0">
                          <a:solidFill>
                            <a:schemeClr val="lt1"/>
                          </a:solidFill>
                        </a:rPr>
                        <a:t>  </a:t>
                      </a:r>
                      <a:r>
                        <a:rPr lang="fr-FR" sz="800" b="1" u="none" strike="noStrike" cap="none" dirty="0" smtClean="0">
                          <a:solidFill>
                            <a:schemeClr val="lt1"/>
                          </a:solidFill>
                        </a:rPr>
                        <a:t>frais</a:t>
                      </a:r>
                      <a:r>
                        <a:rPr lang="fr-FR" sz="800" b="1" u="none" strike="noStrike" cap="none" baseline="0" dirty="0" smtClean="0">
                          <a:solidFill>
                            <a:schemeClr val="lt1"/>
                          </a:solidFill>
                        </a:rPr>
                        <a:t> d’agence inclus </a:t>
                      </a:r>
                      <a:r>
                        <a:rPr lang="fr" sz="800" b="1" u="none" strike="noStrike" cap="none" dirty="0" smtClean="0">
                          <a:solidFill>
                            <a:schemeClr val="lt1"/>
                          </a:solidFill>
                        </a:rPr>
                        <a:t>(FAI</a:t>
                      </a:r>
                      <a:r>
                        <a:rPr lang="fr" sz="800" b="1" u="none" strike="noStrike" cap="none" dirty="0">
                          <a:solidFill>
                            <a:schemeClr val="lt1"/>
                          </a:solidFill>
                        </a:rPr>
                        <a:t>)</a:t>
                      </a:r>
                      <a:endParaRPr sz="800" b="1" u="none" strike="noStrike" cap="none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/>
                        <a:t> </a:t>
                      </a:r>
                      <a:r>
                        <a:rPr lang="fr" sz="800" b="1" u="none" strike="noStrike" cap="none"/>
                        <a:t>inclusive of agency fees</a:t>
                      </a:r>
                      <a:endParaRPr sz="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</a:tr>
              <a:tr h="32444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 u="none" strike="noStrike" cap="none" dirty="0" smtClean="0"/>
                        <a:t>caution/dépôt de garantie</a:t>
                      </a:r>
                      <a:endParaRPr lang="fr" sz="800" b="1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5025" marR="55025" marT="27500" marB="275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 u="none" strike="noStrike" cap="none" dirty="0"/>
                        <a:t>damage deposit (rental property</a:t>
                      </a:r>
                      <a:r>
                        <a:rPr lang="fr" sz="800" b="1" u="none" strike="noStrike" cap="none" dirty="0" smtClean="0"/>
                        <a:t>)/</a:t>
                      </a:r>
                      <a:r>
                        <a:rPr lang="fr-FR" sz="800" b="1" u="none" strike="noStrike" cap="none" dirty="0" err="1" smtClean="0"/>
                        <a:t>security</a:t>
                      </a:r>
                      <a:r>
                        <a:rPr lang="fr-FR" sz="800" b="1" u="none" strike="noStrike" cap="none" dirty="0" smtClean="0"/>
                        <a:t> </a:t>
                      </a:r>
                      <a:r>
                        <a:rPr lang="fr" sz="800" b="1" u="none" strike="noStrike" cap="none" dirty="0" smtClean="0"/>
                        <a:t>deposit</a:t>
                      </a:r>
                      <a:endParaRPr sz="800" b="1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5025" marR="55025" marT="27500" marB="275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 u="none" strike="noStrike" cap="none" dirty="0">
                          <a:solidFill>
                            <a:schemeClr val="lt1"/>
                          </a:solidFill>
                        </a:rPr>
                        <a:t>  garage (gge)/box</a:t>
                      </a:r>
                      <a:endParaRPr sz="800" b="1" u="none" strike="noStrike" cap="none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/>
                        <a:t> </a:t>
                      </a:r>
                      <a:r>
                        <a:rPr lang="fr" sz="800" b="1" u="none" strike="noStrike" cap="none"/>
                        <a:t>garage</a:t>
                      </a:r>
                      <a:endParaRPr sz="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</a:tr>
              <a:tr h="20311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-FR" sz="800" b="1" u="none" strike="noStrike" cap="none" dirty="0" smtClean="0"/>
                        <a:t>chambre</a:t>
                      </a:r>
                      <a:r>
                        <a:rPr lang="fr" sz="800" b="1" u="none" strike="noStrike" cap="none" dirty="0" smtClean="0"/>
                        <a:t> </a:t>
                      </a:r>
                      <a:r>
                        <a:rPr lang="fr" sz="800" b="1" u="none" strike="noStrike" cap="none" dirty="0"/>
                        <a:t>(ch, chbr)</a:t>
                      </a:r>
                      <a:endParaRPr sz="800" b="1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5025" marR="55025" marT="27500" marB="275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 u="none" strike="noStrike" cap="none"/>
                        <a:t>bedroom</a:t>
                      </a:r>
                      <a:endParaRPr sz="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5025" marR="55025" marT="27500" marB="275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 u="none" strike="noStrike" cap="none" dirty="0">
                          <a:solidFill>
                            <a:schemeClr val="lt1"/>
                          </a:solidFill>
                        </a:rPr>
                        <a:t>  </a:t>
                      </a:r>
                      <a:r>
                        <a:rPr lang="fr-FR" sz="800" b="1" u="none" strike="noStrike" cap="none" dirty="0" smtClean="0">
                          <a:solidFill>
                            <a:schemeClr val="lt1"/>
                          </a:solidFill>
                        </a:rPr>
                        <a:t>hauteur</a:t>
                      </a:r>
                      <a:r>
                        <a:rPr lang="fr-FR" sz="800" b="1" u="none" strike="noStrike" cap="none" baseline="0" dirty="0" smtClean="0">
                          <a:solidFill>
                            <a:schemeClr val="lt1"/>
                          </a:solidFill>
                        </a:rPr>
                        <a:t> sous plafond (HSP)</a:t>
                      </a:r>
                      <a:endParaRPr sz="800" b="1" u="none" strike="noStrike" cap="none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/>
                        <a:t> </a:t>
                      </a:r>
                      <a:r>
                        <a:rPr lang="fr" sz="800" b="1" u="none" strike="noStrike" cap="none"/>
                        <a:t>ceiling height</a:t>
                      </a:r>
                      <a:endParaRPr sz="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</a:tr>
              <a:tr h="33575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 u="none" strike="noStrike" cap="none" dirty="0" smtClean="0"/>
                        <a:t>charges</a:t>
                      </a:r>
                      <a:r>
                        <a:rPr lang="fr-FR" sz="800" b="1" u="none" strike="noStrike" cap="none" dirty="0" smtClean="0"/>
                        <a:t> comprises</a:t>
                      </a:r>
                      <a:r>
                        <a:rPr lang="fr-FR" sz="800" b="1" u="none" strike="noStrike" cap="none" baseline="0" dirty="0" smtClean="0"/>
                        <a:t> </a:t>
                      </a:r>
                      <a:r>
                        <a:rPr lang="fr" sz="800" b="1" u="none" strike="noStrike" cap="none" dirty="0" smtClean="0"/>
                        <a:t>(cc</a:t>
                      </a:r>
                      <a:r>
                        <a:rPr lang="fr" sz="800" b="1" u="none" strike="noStrike" cap="none" dirty="0"/>
                        <a:t>)</a:t>
                      </a:r>
                      <a:endParaRPr sz="800" b="1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5025" marR="55025" marT="27500" marB="275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 u="none" strike="noStrike" cap="none" dirty="0"/>
                        <a:t>including building charges </a:t>
                      </a:r>
                      <a:r>
                        <a:rPr lang="fr" sz="800" b="1" u="none" strike="noStrike" cap="none" dirty="0" smtClean="0"/>
                        <a:t>(</a:t>
                      </a:r>
                      <a:r>
                        <a:rPr lang="fr-FR" sz="800" b="1" u="none" strike="noStrike" cap="none" dirty="0" smtClean="0"/>
                        <a:t>collective</a:t>
                      </a:r>
                      <a:r>
                        <a:rPr lang="fr-FR" sz="800" b="1" u="none" strike="noStrike" cap="none" baseline="0" dirty="0" smtClean="0"/>
                        <a:t> </a:t>
                      </a:r>
                      <a:r>
                        <a:rPr lang="fr-FR" sz="800" b="1" u="none" strike="noStrike" cap="none" baseline="0" dirty="0" err="1" smtClean="0"/>
                        <a:t>amenities</a:t>
                      </a:r>
                      <a:r>
                        <a:rPr lang="fr" sz="800" b="1" u="none" strike="noStrike" cap="none" dirty="0" smtClean="0"/>
                        <a:t>)/</a:t>
                      </a:r>
                      <a:r>
                        <a:rPr lang="fr" sz="800" b="1" u="none" strike="noStrike" cap="none" dirty="0"/>
                        <a:t>outgoings</a:t>
                      </a:r>
                      <a:endParaRPr sz="800" b="1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5025" marR="55025" marT="27500" marB="275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 u="none" strike="noStrike" cap="none" dirty="0">
                          <a:solidFill>
                            <a:schemeClr val="lt1"/>
                          </a:solidFill>
                        </a:rPr>
                        <a:t>  </a:t>
                      </a:r>
                      <a:r>
                        <a:rPr lang="fr-FR" sz="800" b="1" u="none" strike="noStrike" cap="none" dirty="0" smtClean="0">
                          <a:solidFill>
                            <a:schemeClr val="lt1"/>
                          </a:solidFill>
                        </a:rPr>
                        <a:t>immeuble</a:t>
                      </a:r>
                      <a:r>
                        <a:rPr lang="fr-FR" sz="800" b="1" u="none" strike="noStrike" cap="none" baseline="0" dirty="0" smtClean="0">
                          <a:solidFill>
                            <a:schemeClr val="lt1"/>
                          </a:solidFill>
                        </a:rPr>
                        <a:t> </a:t>
                      </a:r>
                      <a:r>
                        <a:rPr lang="fr" sz="800" b="1" u="none" strike="noStrike" cap="none" dirty="0" smtClean="0">
                          <a:solidFill>
                            <a:schemeClr val="lt1"/>
                          </a:solidFill>
                        </a:rPr>
                        <a:t>(imm</a:t>
                      </a:r>
                      <a:r>
                        <a:rPr lang="fr" sz="800" b="1" u="none" strike="noStrike" cap="none" dirty="0">
                          <a:solidFill>
                            <a:schemeClr val="lt1"/>
                          </a:solidFill>
                        </a:rPr>
                        <a:t>)</a:t>
                      </a:r>
                      <a:endParaRPr sz="800" b="1" u="none" strike="noStrike" cap="none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/>
                        <a:t> </a:t>
                      </a:r>
                      <a:r>
                        <a:rPr lang="fr" sz="800" b="1" u="none" strike="noStrike" cap="none"/>
                        <a:t>building or residence</a:t>
                      </a:r>
                      <a:endParaRPr sz="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</a:tr>
              <a:tr h="20311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 u="none" strike="noStrike" cap="none" dirty="0" smtClean="0"/>
                        <a:t>c</a:t>
                      </a:r>
                      <a:r>
                        <a:rPr lang="fr-FR" sz="800" b="1" u="none" strike="noStrike" cap="none" dirty="0" err="1" smtClean="0"/>
                        <a:t>hauffage</a:t>
                      </a:r>
                      <a:r>
                        <a:rPr lang="fr-FR" sz="800" b="1" u="none" strike="noStrike" cap="none" baseline="0" dirty="0" smtClean="0"/>
                        <a:t> collectif</a:t>
                      </a:r>
                      <a:endParaRPr sz="800" b="1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5025" marR="55025" marT="27500" marB="275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 u="none" strike="noStrike" cap="none" dirty="0"/>
                        <a:t>(shared) heating included in building charges</a:t>
                      </a:r>
                      <a:endParaRPr sz="800" b="1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5025" marR="55025" marT="27500" marB="275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 u="none" strike="noStrike" cap="none" dirty="0">
                          <a:solidFill>
                            <a:schemeClr val="lt1"/>
                          </a:solidFill>
                        </a:rPr>
                        <a:t> </a:t>
                      </a:r>
                      <a:r>
                        <a:rPr lang="fr-FR" sz="800" b="1" u="none" strike="noStrike" cap="none" baseline="0" dirty="0" smtClean="0">
                          <a:solidFill>
                            <a:schemeClr val="lt1"/>
                          </a:solidFill>
                        </a:rPr>
                        <a:t> appartement meublé</a:t>
                      </a:r>
                      <a:endParaRPr sz="800" b="1" u="none" strike="noStrike" cap="none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/>
                        <a:t> </a:t>
                      </a:r>
                      <a:r>
                        <a:rPr lang="fr" sz="800" b="1" u="none" strike="noStrike" cap="none"/>
                        <a:t>furnished flat</a:t>
                      </a:r>
                      <a:endParaRPr sz="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</a:tr>
              <a:tr h="20311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-FR" sz="800" b="1" u="none" strike="noStrike" cap="none" dirty="0" smtClean="0">
                          <a:latin typeface="Calibri"/>
                          <a:ea typeface="Calibri"/>
                          <a:cs typeface="Calibri"/>
                          <a:sym typeface="Arial"/>
                        </a:rPr>
                        <a:t>copropriété</a:t>
                      </a:r>
                      <a:endParaRPr sz="800" b="1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5025" marR="55025" marT="27500" marB="275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 u="none" strike="noStrike" cap="none"/>
                        <a:t>shared property (apartments)</a:t>
                      </a:r>
                      <a:endParaRPr sz="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5025" marR="55025" marT="27500" marB="275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 u="none" strike="noStrike" cap="none" dirty="0">
                          <a:solidFill>
                            <a:schemeClr val="lt1"/>
                          </a:solidFill>
                        </a:rPr>
                        <a:t>  </a:t>
                      </a:r>
                      <a:r>
                        <a:rPr lang="fr-FR" sz="800" b="1" u="none" strike="noStrike" cap="none" dirty="0" err="1" smtClean="0">
                          <a:solidFill>
                            <a:schemeClr val="lt1"/>
                          </a:solidFill>
                        </a:rPr>
                        <a:t>rez-de-chausée</a:t>
                      </a:r>
                      <a:r>
                        <a:rPr lang="fr-FR" sz="800" b="1" u="none" strike="noStrike" cap="none" baseline="0" dirty="0" smtClean="0">
                          <a:solidFill>
                            <a:schemeClr val="lt1"/>
                          </a:solidFill>
                        </a:rPr>
                        <a:t> (RDC)</a:t>
                      </a:r>
                      <a:endParaRPr sz="800" b="1" u="none" strike="noStrike" cap="none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 dirty="0"/>
                        <a:t> </a:t>
                      </a:r>
                      <a:r>
                        <a:rPr lang="fr" sz="800" b="1" u="none" strike="noStrike" cap="none" dirty="0"/>
                        <a:t>ground </a:t>
                      </a:r>
                      <a:r>
                        <a:rPr lang="fr" sz="800" b="1" u="none" strike="noStrike" cap="none" dirty="0" smtClean="0"/>
                        <a:t>floor</a:t>
                      </a:r>
                      <a:r>
                        <a:rPr lang="fr-FR" sz="800" b="1" u="none" strike="noStrike" cap="none" dirty="0" smtClean="0"/>
                        <a:t>/lobby</a:t>
                      </a:r>
                      <a:endParaRPr sz="800" b="1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</a:tr>
              <a:tr h="20311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-FR" sz="800" b="1" u="none" strike="noStrike" cap="none" dirty="0" smtClean="0"/>
                        <a:t>salle</a:t>
                      </a:r>
                      <a:r>
                        <a:rPr lang="fr-FR" sz="800" b="1" u="none" strike="noStrike" cap="none" baseline="0" dirty="0" smtClean="0"/>
                        <a:t> de bain</a:t>
                      </a:r>
                      <a:r>
                        <a:rPr lang="fr" sz="800" b="1" u="none" strike="noStrike" cap="none" dirty="0" smtClean="0"/>
                        <a:t> </a:t>
                      </a:r>
                      <a:r>
                        <a:rPr lang="fr" sz="800" b="1" u="none" strike="noStrike" cap="none" dirty="0"/>
                        <a:t>(sdb)</a:t>
                      </a:r>
                      <a:endParaRPr sz="800" b="1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5025" marR="55025" marT="27500" marB="275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 u="none" strike="noStrike" cap="none"/>
                        <a:t>bathroom</a:t>
                      </a:r>
                      <a:endParaRPr sz="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5025" marR="55025" marT="27500" marB="275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 u="none" strike="noStrike" cap="none" dirty="0">
                          <a:solidFill>
                            <a:schemeClr val="lt1"/>
                          </a:solidFill>
                        </a:rPr>
                        <a:t> </a:t>
                      </a:r>
                      <a:r>
                        <a:rPr lang="fr-FR" sz="800" b="1" u="none" strike="noStrike" cap="none" baseline="0" dirty="0" smtClean="0">
                          <a:solidFill>
                            <a:schemeClr val="lt1"/>
                          </a:solidFill>
                        </a:rPr>
                        <a:t> digicode (</a:t>
                      </a:r>
                      <a:r>
                        <a:rPr lang="fr-FR" sz="800" b="1" u="none" strike="noStrike" cap="none" baseline="0" dirty="0" err="1" smtClean="0">
                          <a:solidFill>
                            <a:schemeClr val="lt1"/>
                          </a:solidFill>
                        </a:rPr>
                        <a:t>dig</a:t>
                      </a:r>
                      <a:r>
                        <a:rPr lang="fr-FR" sz="800" b="1" u="none" strike="noStrike" cap="none" baseline="0" dirty="0" smtClean="0">
                          <a:solidFill>
                            <a:schemeClr val="lt1"/>
                          </a:solidFill>
                        </a:rPr>
                        <a:t>.)</a:t>
                      </a:r>
                      <a:endParaRPr sz="800" b="1" u="none" strike="noStrike" cap="none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 u="none" strike="noStrike" cap="none"/>
                        <a:t> digital keypad door entry system</a:t>
                      </a:r>
                      <a:endParaRPr sz="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</a:tr>
              <a:tr h="20311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-FR" sz="800" b="1" u="none" strike="noStrike" cap="none" dirty="0" smtClean="0"/>
                        <a:t>salle</a:t>
                      </a:r>
                      <a:r>
                        <a:rPr lang="fr-FR" sz="800" b="1" u="none" strike="noStrike" cap="none" baseline="0" dirty="0" smtClean="0"/>
                        <a:t> d’eau </a:t>
                      </a:r>
                      <a:r>
                        <a:rPr lang="fr" sz="800" b="1" u="none" strike="noStrike" cap="none" dirty="0" smtClean="0"/>
                        <a:t>(s.d'eau</a:t>
                      </a:r>
                      <a:r>
                        <a:rPr lang="fr" sz="800" b="1" u="none" strike="noStrike" cap="none" dirty="0"/>
                        <a:t>)</a:t>
                      </a:r>
                      <a:endParaRPr sz="800" b="1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5025" marR="55025" marT="27500" marB="275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 u="none" strike="noStrike" cap="none"/>
                        <a:t>bathroom with shower</a:t>
                      </a:r>
                      <a:endParaRPr sz="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5025" marR="55025" marT="27500" marB="275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 u="none" strike="noStrike" cap="none" dirty="0">
                          <a:solidFill>
                            <a:schemeClr val="lt1"/>
                          </a:solidFill>
                        </a:rPr>
                        <a:t> </a:t>
                      </a:r>
                      <a:r>
                        <a:rPr lang="fr-FR" sz="800" b="1" u="none" strike="noStrike" cap="none" baseline="0" dirty="0" smtClean="0">
                          <a:solidFill>
                            <a:schemeClr val="lt1"/>
                          </a:solidFill>
                        </a:rPr>
                        <a:t> disponible</a:t>
                      </a:r>
                      <a:r>
                        <a:rPr lang="fr" sz="800" b="1" u="none" strike="noStrike" cap="none" dirty="0" smtClean="0">
                          <a:solidFill>
                            <a:schemeClr val="lt1"/>
                          </a:solidFill>
                        </a:rPr>
                        <a:t> </a:t>
                      </a:r>
                      <a:r>
                        <a:rPr lang="fr" sz="800" b="1" u="none" strike="noStrike" cap="none" dirty="0">
                          <a:solidFill>
                            <a:schemeClr val="lt1"/>
                          </a:solidFill>
                        </a:rPr>
                        <a:t>(disp.)</a:t>
                      </a:r>
                      <a:endParaRPr sz="800" b="1" u="none" strike="noStrike" cap="none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 u="none" strike="noStrike" cap="none"/>
                        <a:t> available</a:t>
                      </a:r>
                      <a:endParaRPr sz="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</a:tr>
              <a:tr h="46844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-FR" sz="800" b="1" u="none" strike="noStrike" cap="none" dirty="0" smtClean="0"/>
                        <a:t>surface</a:t>
                      </a:r>
                      <a:r>
                        <a:rPr lang="fr-FR" sz="800" b="1" u="none" strike="noStrike" cap="none" baseline="0" dirty="0" smtClean="0"/>
                        <a:t> habitable</a:t>
                      </a:r>
                      <a:r>
                        <a:rPr lang="fr" sz="800" b="1" u="none" strike="noStrike" cap="none" dirty="0" smtClean="0"/>
                        <a:t> </a:t>
                      </a:r>
                      <a:r>
                        <a:rPr lang="fr" sz="800" b="1" u="none" strike="noStrike" cap="none" dirty="0"/>
                        <a:t>(SH)</a:t>
                      </a:r>
                      <a:endParaRPr sz="800" b="1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5025" marR="55025" marT="27500" marB="275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 u="none" strike="noStrike" cap="none"/>
                        <a:t>total living space (a legal term definable habitable space, which excludes floor areas where the ceiling is below a certain height)</a:t>
                      </a:r>
                      <a:endParaRPr sz="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5025" marR="55025" marT="27500" marB="275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 u="none" strike="noStrike" cap="none" dirty="0">
                          <a:solidFill>
                            <a:schemeClr val="lt1"/>
                          </a:solidFill>
                        </a:rPr>
                        <a:t> </a:t>
                      </a:r>
                      <a:r>
                        <a:rPr lang="fr-FR" sz="800" b="1" u="none" strike="noStrike" cap="none" baseline="0" dirty="0" smtClean="0">
                          <a:solidFill>
                            <a:schemeClr val="lt1"/>
                          </a:solidFill>
                        </a:rPr>
                        <a:t> colocation/colocataire (</a:t>
                      </a:r>
                      <a:r>
                        <a:rPr lang="fr-FR" sz="800" b="1" u="none" strike="noStrike" cap="none" baseline="0" dirty="0" err="1" smtClean="0">
                          <a:solidFill>
                            <a:schemeClr val="lt1"/>
                          </a:solidFill>
                        </a:rPr>
                        <a:t>coloc</a:t>
                      </a:r>
                      <a:r>
                        <a:rPr lang="fr-FR" sz="800" b="1" u="none" strike="noStrike" cap="none" baseline="0" dirty="0" smtClean="0">
                          <a:solidFill>
                            <a:schemeClr val="lt1"/>
                          </a:solidFill>
                        </a:rPr>
                        <a:t>.)</a:t>
                      </a:r>
                      <a:endParaRPr sz="800" b="1" u="none" strike="noStrike" cap="none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 u="none" strike="noStrike" cap="none"/>
                        <a:t> shared rental / roommate / flatmate</a:t>
                      </a:r>
                      <a:endParaRPr sz="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</a:tr>
              <a:tr h="20311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-FR" sz="800" b="1" u="none" strike="noStrike" cap="none" dirty="0" smtClean="0"/>
                        <a:t>très</a:t>
                      </a:r>
                      <a:r>
                        <a:rPr lang="fr-FR" sz="800" b="1" u="none" strike="noStrike" cap="none" baseline="0" dirty="0" smtClean="0"/>
                        <a:t> bon état</a:t>
                      </a:r>
                      <a:r>
                        <a:rPr lang="fr" sz="800" b="1" u="none" strike="noStrike" cap="none" dirty="0" smtClean="0"/>
                        <a:t> </a:t>
                      </a:r>
                      <a:r>
                        <a:rPr lang="fr" sz="800" b="1" u="none" strike="noStrike" cap="none" dirty="0"/>
                        <a:t>(TBE)</a:t>
                      </a:r>
                      <a:endParaRPr sz="800" b="1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5025" marR="55025" marT="27500" marB="275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 u="none" strike="noStrike" cap="none" dirty="0"/>
                        <a:t>in good repair</a:t>
                      </a:r>
                      <a:endParaRPr sz="800" b="1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5025" marR="55025" marT="27500" marB="275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 u="none" strike="noStrike" cap="none" dirty="0">
                          <a:solidFill>
                            <a:schemeClr val="lt1"/>
                          </a:solidFill>
                        </a:rPr>
                        <a:t> </a:t>
                      </a:r>
                      <a:r>
                        <a:rPr lang="fr-FR" sz="800" b="1" u="none" strike="noStrike" cap="none" baseline="0" dirty="0" smtClean="0">
                          <a:solidFill>
                            <a:schemeClr val="lt1"/>
                          </a:solidFill>
                        </a:rPr>
                        <a:t> escalier</a:t>
                      </a:r>
                      <a:r>
                        <a:rPr lang="fr" sz="800" b="1" u="none" strike="noStrike" cap="none" dirty="0" smtClean="0">
                          <a:solidFill>
                            <a:schemeClr val="lt1"/>
                          </a:solidFill>
                        </a:rPr>
                        <a:t> </a:t>
                      </a:r>
                      <a:r>
                        <a:rPr lang="fr" sz="800" b="1" u="none" strike="noStrike" cap="none" dirty="0">
                          <a:solidFill>
                            <a:schemeClr val="lt1"/>
                          </a:solidFill>
                        </a:rPr>
                        <a:t>(esc.)</a:t>
                      </a:r>
                      <a:endParaRPr sz="800" b="1" u="none" strike="noStrike" cap="none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fr" sz="800" b="1" u="none" strike="noStrike" cap="none" dirty="0"/>
                        <a:t> stairs</a:t>
                      </a:r>
                      <a:endParaRPr sz="800" b="1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146" name="Shape 146"/>
          <p:cNvSpPr txBox="1"/>
          <p:nvPr/>
        </p:nvSpPr>
        <p:spPr>
          <a:xfrm>
            <a:off x="178138" y="109422"/>
            <a:ext cx="7690342" cy="8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-FR" sz="1400" b="0" i="0" u="none" strike="noStrike" cap="none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When</a:t>
            </a:r>
            <a:r>
              <a:rPr lang="fr-FR" sz="14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looking </a:t>
            </a: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for </a:t>
            </a:r>
            <a:r>
              <a:rPr lang="fr-FR" sz="14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an 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accommodation </a:t>
            </a: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the 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terms</a:t>
            </a:r>
            <a:r>
              <a:rPr lang="fr-FR" sz="14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or </a:t>
            </a:r>
            <a:r>
              <a:rPr lang="fr-FR" sz="1400" b="0" i="0" u="none" strike="noStrike" cap="none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shortcuts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used can sometimes make the 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ad</a:t>
            </a:r>
            <a:r>
              <a:rPr lang="fr-FR" sz="14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vert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s </a:t>
            </a:r>
            <a:r>
              <a:rPr lang="fr-FR" sz="1400" b="0" i="0" u="none" strike="noStrike" cap="none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difficult</a:t>
            </a:r>
            <a:r>
              <a:rPr lang="fr-FR" sz="14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to </a:t>
            </a:r>
            <a:r>
              <a:rPr lang="fr-FR" sz="1400" b="0" i="0" u="none" strike="noStrike" cap="none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understand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. </a:t>
            </a: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Here is a non-exhaustive list of vocabulary to help you:</a:t>
            </a:r>
            <a:endParaRPr sz="1100" b="0" i="0" u="none" strike="noStrike" cap="none" dirty="0">
              <a:solidFill>
                <a:srgbClr val="000000"/>
              </a:solidFill>
              <a:latin typeface="Georgia"/>
              <a:cs typeface="Georgia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1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" name="Image 3" descr="18-arrow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251499" y="4794537"/>
            <a:ext cx="814367" cy="257340"/>
          </a:xfrm>
          <a:prstGeom prst="rect">
            <a:avLst/>
          </a:prstGeom>
        </p:spPr>
      </p:pic>
      <p:pic>
        <p:nvPicPr>
          <p:cNvPr id="5" name="Image 4" descr="18-arrow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37" y="4765332"/>
            <a:ext cx="814367" cy="257340"/>
          </a:xfrm>
          <a:prstGeom prst="rect">
            <a:avLst/>
          </a:prstGeom>
        </p:spPr>
      </p:pic>
      <p:pic>
        <p:nvPicPr>
          <p:cNvPr id="6" name="Image 5" descr="iconmonstr-home-5-240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231" y="77829"/>
            <a:ext cx="616076" cy="61607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>
            <a:hlinkClick r:id="rId3" action="ppaction://hlinksldjump"/>
          </p:cNvPr>
          <p:cNvSpPr/>
          <p:nvPr/>
        </p:nvSpPr>
        <p:spPr>
          <a:xfrm>
            <a:off x="506625" y="1338997"/>
            <a:ext cx="1331720" cy="1291856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19050" cap="flat" cmpd="sng">
            <a:solidFill>
              <a:srgbClr val="3E6624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Shape 152">
            <a:hlinkClick r:id="rId3" action="ppaction://hlinksldjump"/>
          </p:cNvPr>
          <p:cNvSpPr txBox="1"/>
          <p:nvPr/>
        </p:nvSpPr>
        <p:spPr>
          <a:xfrm>
            <a:off x="585274" y="1566474"/>
            <a:ext cx="1082561" cy="900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300" b="0" i="0" u="none" strike="noStrike" cap="none" dirty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3.1 </a:t>
            </a:r>
            <a:endParaRPr sz="1300" b="0" i="0" u="none" strike="noStrike" cap="none" dirty="0">
              <a:solidFill>
                <a:srgbClr val="000000"/>
              </a:solidFill>
              <a:latin typeface="Chalkboard SE Regular"/>
              <a:cs typeface="Chalkboard SE Regular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300" b="0" i="0" u="none" strike="noStrike" cap="none" dirty="0" smtClean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Prepar</a:t>
            </a:r>
            <a:r>
              <a:rPr lang="fr-FR" sz="1300" dirty="0" err="1" smtClean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ation</a:t>
            </a:r>
            <a:r>
              <a:rPr lang="fr-FR" sz="1300" dirty="0" smtClean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 of</a:t>
            </a:r>
            <a:r>
              <a:rPr lang="fr" sz="1300" b="0" i="0" u="none" strike="noStrike" cap="none" dirty="0" smtClean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 </a:t>
            </a:r>
            <a:r>
              <a:rPr lang="fr-FR" sz="1300" b="0" i="0" u="none" strike="noStrike" cap="none" dirty="0" smtClean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the</a:t>
            </a:r>
            <a:r>
              <a:rPr lang="fr" sz="1300" b="0" i="0" u="none" strike="noStrike" cap="none" dirty="0" smtClean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 </a:t>
            </a:r>
            <a:r>
              <a:rPr lang="fr" sz="1300" b="0" i="0" u="none" strike="noStrike" cap="none" dirty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file</a:t>
            </a:r>
            <a:r>
              <a:rPr lang="fr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 sz="1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Shape 153">
            <a:hlinkClick r:id="rId4" action="ppaction://hlinksldjump"/>
          </p:cNvPr>
          <p:cNvSpPr/>
          <p:nvPr/>
        </p:nvSpPr>
        <p:spPr>
          <a:xfrm>
            <a:off x="2113900" y="1338997"/>
            <a:ext cx="1323133" cy="1291856"/>
          </a:xfrm>
          <a:prstGeom prst="roundRect">
            <a:avLst>
              <a:gd name="adj" fmla="val 18047"/>
            </a:avLst>
          </a:prstGeom>
          <a:solidFill>
            <a:srgbClr val="92D050"/>
          </a:solidFill>
          <a:ln w="19050" cap="flat" cmpd="sng">
            <a:solidFill>
              <a:srgbClr val="3E6624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300" b="0" i="0" u="none" strike="noStrike" cap="none" dirty="0">
              <a:solidFill>
                <a:schemeClr val="dk1"/>
              </a:solidFill>
              <a:latin typeface="Chalkboard SE Regular"/>
              <a:ea typeface="Calibri"/>
              <a:cs typeface="Chalkboard SE Regular"/>
              <a:sym typeface="Calibri"/>
            </a:endParaRPr>
          </a:p>
        </p:txBody>
      </p:sp>
      <p:sp>
        <p:nvSpPr>
          <p:cNvPr id="154" name="Shape 154">
            <a:hlinkClick r:id="rId5" action="ppaction://hlinksldjump"/>
          </p:cNvPr>
          <p:cNvSpPr/>
          <p:nvPr/>
        </p:nvSpPr>
        <p:spPr>
          <a:xfrm>
            <a:off x="6900462" y="1321235"/>
            <a:ext cx="1344663" cy="1316570"/>
          </a:xfrm>
          <a:prstGeom prst="roundRect">
            <a:avLst>
              <a:gd name="adj" fmla="val 18047"/>
            </a:avLst>
          </a:prstGeom>
          <a:solidFill>
            <a:srgbClr val="92D050"/>
          </a:solidFill>
          <a:ln w="19050" cap="flat" cmpd="sng">
            <a:solidFill>
              <a:srgbClr val="3E6624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fr" sz="1300" b="0" i="0" u="none" strike="noStrike" cap="none" dirty="0" smtClean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3.</a:t>
            </a:r>
            <a:r>
              <a:rPr lang="fr-FR" sz="1300" b="0" i="0" u="none" strike="noStrike" cap="none" dirty="0" smtClean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5</a:t>
            </a:r>
            <a:r>
              <a:rPr lang="fr" sz="1300" b="0" i="0" u="none" strike="noStrike" cap="none" dirty="0" smtClean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 </a:t>
            </a:r>
            <a:endParaRPr sz="1300" b="0" i="0" u="none" strike="noStrike" cap="none" dirty="0">
              <a:solidFill>
                <a:srgbClr val="000000"/>
              </a:solidFill>
              <a:latin typeface="Chalkboard SE Regular"/>
              <a:cs typeface="Chalkboard SE Regular"/>
              <a:sym typeface="Aria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fr" sz="1300" b="0" i="0" u="none" strike="noStrike" cap="none" dirty="0" smtClean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Condition</a:t>
            </a:r>
            <a:r>
              <a:rPr lang="fr-FR" sz="1300" b="0" i="0" u="none" strike="noStrike" cap="none" dirty="0" smtClean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 &amp; </a:t>
            </a:r>
            <a:r>
              <a:rPr lang="fr-FR" sz="1300" dirty="0" err="1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i</a:t>
            </a:r>
            <a:r>
              <a:rPr lang="fr-FR" sz="1300" b="0" i="0" u="none" strike="noStrike" cap="none" dirty="0" err="1" smtClean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nventory</a:t>
            </a:r>
            <a:r>
              <a:rPr lang="fr" sz="1300" b="0" i="0" u="none" strike="noStrike" cap="none" dirty="0" smtClean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 </a:t>
            </a:r>
            <a:r>
              <a:rPr lang="fr" sz="1300" b="0" i="0" u="none" strike="noStrike" cap="none" dirty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report</a:t>
            </a:r>
            <a:endParaRPr sz="1300" b="0" i="0" u="none" strike="noStrike" cap="none" dirty="0">
              <a:solidFill>
                <a:schemeClr val="dk1"/>
              </a:solidFill>
              <a:latin typeface="Chalkboard SE Regular"/>
              <a:ea typeface="Calibri"/>
              <a:cs typeface="Chalkboard SE Regular"/>
              <a:sym typeface="Calibri"/>
            </a:endParaRPr>
          </a:p>
        </p:txBody>
      </p:sp>
      <p:sp>
        <p:nvSpPr>
          <p:cNvPr id="155" name="Shape 155">
            <a:hlinkClick r:id="rId6" action="ppaction://hlinksldjump"/>
          </p:cNvPr>
          <p:cNvSpPr/>
          <p:nvPr/>
        </p:nvSpPr>
        <p:spPr>
          <a:xfrm>
            <a:off x="3711986" y="1321235"/>
            <a:ext cx="1341247" cy="1316570"/>
          </a:xfrm>
          <a:prstGeom prst="roundRect">
            <a:avLst>
              <a:gd name="adj" fmla="val 18047"/>
            </a:avLst>
          </a:prstGeom>
          <a:solidFill>
            <a:srgbClr val="92D050"/>
          </a:solidFill>
          <a:ln w="19050" cap="flat" cmpd="sng">
            <a:solidFill>
              <a:srgbClr val="3E6624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Shape 156">
            <a:hlinkClick r:id="rId7" action="ppaction://hlinksldjump"/>
          </p:cNvPr>
          <p:cNvSpPr/>
          <p:nvPr/>
        </p:nvSpPr>
        <p:spPr>
          <a:xfrm>
            <a:off x="5316030" y="1321236"/>
            <a:ext cx="1319610" cy="1317110"/>
          </a:xfrm>
          <a:prstGeom prst="roundRect">
            <a:avLst>
              <a:gd name="adj" fmla="val 18047"/>
            </a:avLst>
          </a:prstGeom>
          <a:solidFill>
            <a:srgbClr val="92D050"/>
          </a:solidFill>
          <a:ln w="19050" cap="flat" cmpd="sng">
            <a:solidFill>
              <a:srgbClr val="3E6624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Shape 157"/>
          <p:cNvSpPr txBox="1"/>
          <p:nvPr/>
        </p:nvSpPr>
        <p:spPr>
          <a:xfrm>
            <a:off x="506625" y="301505"/>
            <a:ext cx="7738500" cy="392400"/>
          </a:xfrm>
          <a:prstGeom prst="rect">
            <a:avLst/>
          </a:prstGeom>
          <a:noFill/>
          <a:ln w="28575" cap="flat" cmpd="sng">
            <a:solidFill>
              <a:schemeClr val="accent3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fr" sz="2100" b="0" i="0" u="none" strike="noStrike" cap="none" dirty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3. SIGN </a:t>
            </a:r>
            <a:r>
              <a:rPr lang="fr-FR" sz="2100" dirty="0" smtClean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THE</a:t>
            </a:r>
            <a:r>
              <a:rPr lang="fr" sz="2100" b="0" i="0" u="none" strike="noStrike" cap="none" dirty="0" smtClean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 LEAS</a:t>
            </a:r>
            <a:r>
              <a:rPr lang="fr-FR" sz="2100" dirty="0" smtClean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E (RENTING CONTRACT)</a:t>
            </a:r>
            <a:endParaRPr sz="2100" b="0" i="0" u="none" strike="noStrike" cap="none" dirty="0">
              <a:solidFill>
                <a:schemeClr val="dk1"/>
              </a:solidFill>
              <a:latin typeface="Chalkboard SE Regular"/>
              <a:ea typeface="Calibri"/>
              <a:cs typeface="Chalkboard SE Regular"/>
              <a:sym typeface="Calibri"/>
            </a:endParaRPr>
          </a:p>
        </p:txBody>
      </p:sp>
      <p:sp>
        <p:nvSpPr>
          <p:cNvPr id="9" name="Shape 152">
            <a:hlinkClick r:id="rId4" action="ppaction://hlinksldjump"/>
          </p:cNvPr>
          <p:cNvSpPr txBox="1"/>
          <p:nvPr/>
        </p:nvSpPr>
        <p:spPr>
          <a:xfrm>
            <a:off x="2211590" y="1604457"/>
            <a:ext cx="1082561" cy="900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300" b="0" i="0" u="none" strike="noStrike" cap="none" dirty="0" smtClean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3.</a:t>
            </a:r>
            <a:r>
              <a:rPr lang="fr-FR" sz="1300" dirty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2</a:t>
            </a:r>
            <a:endParaRPr sz="1300" b="0" i="0" u="none" strike="noStrike" cap="none" dirty="0">
              <a:solidFill>
                <a:srgbClr val="000000"/>
              </a:solidFill>
              <a:latin typeface="Chalkboard SE Regular"/>
              <a:cs typeface="Chalkboard SE Regular"/>
              <a:sym typeface="Arial"/>
            </a:endParaRPr>
          </a:p>
          <a:p>
            <a:pPr lvl="0" algn="ctr">
              <a:lnSpc>
                <a:spcPct val="90000"/>
              </a:lnSpc>
              <a:buClr>
                <a:schemeClr val="dk1"/>
              </a:buClr>
              <a:buSzPts val="1400"/>
            </a:pPr>
            <a:r>
              <a:rPr lang="fr-FR" sz="1400" b="0" i="0" u="none" strike="noStrike" cap="none" dirty="0" smtClean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The </a:t>
            </a:r>
            <a:r>
              <a:rPr lang="fr-FR" sz="1400" b="0" i="0" u="none" strike="noStrike" cap="none" dirty="0" err="1" smtClean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lease</a:t>
            </a:r>
            <a:endParaRPr sz="1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Shape 152">
            <a:hlinkClick r:id="rId6" action="ppaction://hlinksldjump"/>
          </p:cNvPr>
          <p:cNvSpPr txBox="1"/>
          <p:nvPr/>
        </p:nvSpPr>
        <p:spPr>
          <a:xfrm>
            <a:off x="3733998" y="1551890"/>
            <a:ext cx="1319235" cy="1078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-FR" sz="1300" dirty="0" smtClean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3.3 </a:t>
            </a:r>
            <a:endParaRPr lang="fr-FR" sz="1300" dirty="0">
              <a:latin typeface="Chalkboard SE Regular"/>
              <a:cs typeface="Chalkboard SE Regular"/>
            </a:endParaRPr>
          </a:p>
          <a:p>
            <a:pPr lvl="0" algn="ctr">
              <a:lnSpc>
                <a:spcPct val="90000"/>
              </a:lnSpc>
              <a:buClr>
                <a:schemeClr val="dk1"/>
              </a:buClr>
              <a:buSzPts val="1200"/>
            </a:pPr>
            <a:r>
              <a:rPr lang="fr-FR" sz="1300" dirty="0" err="1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Responsibilities</a:t>
            </a:r>
            <a:r>
              <a:rPr lang="fr-FR" sz="1300" dirty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 of the tenant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 sz="1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Shape 152">
            <a:hlinkClick r:id="rId7" action="ppaction://hlinksldjump"/>
          </p:cNvPr>
          <p:cNvSpPr txBox="1"/>
          <p:nvPr/>
        </p:nvSpPr>
        <p:spPr>
          <a:xfrm>
            <a:off x="5259113" y="1578295"/>
            <a:ext cx="1403170" cy="954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-FR" sz="1300" dirty="0" smtClean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3.4</a:t>
            </a:r>
            <a:endParaRPr lang="fr-FR" sz="1300" dirty="0">
              <a:latin typeface="Chalkboard SE Regular"/>
              <a:cs typeface="Chalkboard SE Regular"/>
            </a:endParaRPr>
          </a:p>
          <a:p>
            <a:pPr lvl="0" algn="ctr">
              <a:lnSpc>
                <a:spcPct val="90000"/>
              </a:lnSpc>
              <a:buClr>
                <a:schemeClr val="dk1"/>
              </a:buClr>
              <a:buSzPts val="1200"/>
            </a:pPr>
            <a:r>
              <a:rPr lang="fr-FR" sz="1300" dirty="0" err="1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Responsibilities</a:t>
            </a:r>
            <a:r>
              <a:rPr lang="fr-FR" sz="1300" dirty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 of the </a:t>
            </a:r>
            <a:r>
              <a:rPr lang="fr-FR" sz="1300" dirty="0" smtClean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landlord</a:t>
            </a:r>
            <a:r>
              <a:rPr lang="fr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 sz="1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" name="Image 11" descr="29-arrow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46313">
            <a:off x="43830" y="690523"/>
            <a:ext cx="477109" cy="733419"/>
          </a:xfrm>
          <a:prstGeom prst="rect">
            <a:avLst/>
          </a:prstGeom>
        </p:spPr>
      </p:pic>
      <p:pic>
        <p:nvPicPr>
          <p:cNvPr id="13" name="Image 12" descr="35-arrow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764404">
            <a:off x="1751694" y="2547200"/>
            <a:ext cx="452288" cy="559633"/>
          </a:xfrm>
          <a:prstGeom prst="rect">
            <a:avLst/>
          </a:prstGeom>
        </p:spPr>
      </p:pic>
      <p:pic>
        <p:nvPicPr>
          <p:cNvPr id="14" name="Image 13" descr="35-arrow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764404">
            <a:off x="3342799" y="2496006"/>
            <a:ext cx="452288" cy="559633"/>
          </a:xfrm>
          <a:prstGeom prst="rect">
            <a:avLst/>
          </a:prstGeom>
        </p:spPr>
      </p:pic>
      <p:pic>
        <p:nvPicPr>
          <p:cNvPr id="15" name="Image 14" descr="35-arrow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764404">
            <a:off x="4971050" y="2496007"/>
            <a:ext cx="452288" cy="559633"/>
          </a:xfrm>
          <a:prstGeom prst="rect">
            <a:avLst/>
          </a:prstGeom>
        </p:spPr>
      </p:pic>
      <p:pic>
        <p:nvPicPr>
          <p:cNvPr id="16" name="Image 15" descr="35-arrow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764404">
            <a:off x="6560537" y="2496006"/>
            <a:ext cx="452288" cy="559633"/>
          </a:xfrm>
          <a:prstGeom prst="rect">
            <a:avLst/>
          </a:prstGeom>
        </p:spPr>
      </p:pic>
      <p:pic>
        <p:nvPicPr>
          <p:cNvPr id="17" name="Image 16" descr="18-arrow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251499" y="4794537"/>
            <a:ext cx="814367" cy="257340"/>
          </a:xfrm>
          <a:prstGeom prst="rect">
            <a:avLst/>
          </a:prstGeom>
        </p:spPr>
      </p:pic>
      <p:pic>
        <p:nvPicPr>
          <p:cNvPr id="18" name="Image 17" descr="18-arrow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37" y="4765332"/>
            <a:ext cx="814367" cy="257340"/>
          </a:xfrm>
          <a:prstGeom prst="rect">
            <a:avLst/>
          </a:prstGeom>
        </p:spPr>
      </p:pic>
      <p:pic>
        <p:nvPicPr>
          <p:cNvPr id="19" name="Image 18" descr="iconmonstr-home-5-240.png">
            <a:hlinkClick r:id="rId11" action="ppaction://hlinksldjump"/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231" y="77829"/>
            <a:ext cx="616076" cy="61607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/>
        </p:nvSpPr>
        <p:spPr>
          <a:xfrm>
            <a:off x="322257" y="165236"/>
            <a:ext cx="7982400" cy="39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fr" sz="2100" b="1" i="0" u="none" strike="noStrike" cap="none" dirty="0">
                <a:solidFill>
                  <a:schemeClr val="accent3">
                    <a:lumMod val="75000"/>
                  </a:schemeClr>
                </a:solidFill>
                <a:latin typeface="Chalkboard SE Regular"/>
                <a:ea typeface="Calibri"/>
                <a:cs typeface="Chalkboard SE Regular"/>
                <a:sym typeface="Calibri"/>
              </a:rPr>
              <a:t>3.1 </a:t>
            </a:r>
            <a:r>
              <a:rPr lang="fr" sz="2100" b="1" i="0" u="none" strike="noStrike" cap="none" dirty="0" smtClean="0">
                <a:solidFill>
                  <a:schemeClr val="accent3">
                    <a:lumMod val="75000"/>
                  </a:schemeClr>
                </a:solidFill>
                <a:latin typeface="Chalkboard SE Regular"/>
                <a:ea typeface="Calibri"/>
                <a:cs typeface="Chalkboard SE Regular"/>
                <a:sym typeface="Calibri"/>
              </a:rPr>
              <a:t>Prepar</a:t>
            </a:r>
            <a:r>
              <a:rPr lang="fr-FR" sz="2100" b="1" i="0" u="none" strike="noStrike" cap="none" dirty="0" err="1" smtClean="0">
                <a:solidFill>
                  <a:schemeClr val="accent3">
                    <a:lumMod val="75000"/>
                  </a:schemeClr>
                </a:solidFill>
                <a:latin typeface="Chalkboard SE Regular"/>
                <a:ea typeface="Calibri"/>
                <a:cs typeface="Chalkboard SE Regular"/>
                <a:sym typeface="Calibri"/>
              </a:rPr>
              <a:t>ation</a:t>
            </a:r>
            <a:r>
              <a:rPr lang="fr-FR" sz="2100" b="1" i="0" u="none" strike="noStrike" cap="none" dirty="0" smtClean="0">
                <a:solidFill>
                  <a:schemeClr val="accent3">
                    <a:lumMod val="75000"/>
                  </a:schemeClr>
                </a:solidFill>
                <a:latin typeface="Chalkboard SE Regular"/>
                <a:ea typeface="Calibri"/>
                <a:cs typeface="Chalkboard SE Regular"/>
                <a:sym typeface="Calibri"/>
              </a:rPr>
              <a:t> of</a:t>
            </a:r>
            <a:r>
              <a:rPr lang="fr" sz="2100" b="1" i="0" u="none" strike="noStrike" cap="none" dirty="0" smtClean="0">
                <a:solidFill>
                  <a:schemeClr val="accent3">
                    <a:lumMod val="75000"/>
                  </a:schemeClr>
                </a:solidFill>
                <a:latin typeface="Chalkboard SE Regular"/>
                <a:ea typeface="Calibri"/>
                <a:cs typeface="Chalkboard SE Regular"/>
                <a:sym typeface="Calibri"/>
              </a:rPr>
              <a:t> </a:t>
            </a:r>
            <a:r>
              <a:rPr lang="fr-FR" sz="2100" b="1" i="0" u="none" strike="noStrike" cap="none" dirty="0" smtClean="0">
                <a:solidFill>
                  <a:schemeClr val="accent3">
                    <a:lumMod val="75000"/>
                  </a:schemeClr>
                </a:solidFill>
                <a:latin typeface="Chalkboard SE Regular"/>
                <a:ea typeface="Calibri"/>
                <a:cs typeface="Chalkboard SE Regular"/>
                <a:sym typeface="Calibri"/>
              </a:rPr>
              <a:t>the</a:t>
            </a:r>
            <a:r>
              <a:rPr lang="fr" sz="2100" b="1" i="0" u="none" strike="noStrike" cap="none" dirty="0" smtClean="0">
                <a:solidFill>
                  <a:schemeClr val="accent3">
                    <a:lumMod val="75000"/>
                  </a:schemeClr>
                </a:solidFill>
                <a:latin typeface="Chalkboard SE Regular"/>
                <a:ea typeface="Calibri"/>
                <a:cs typeface="Chalkboard SE Regular"/>
                <a:sym typeface="Calibri"/>
              </a:rPr>
              <a:t> </a:t>
            </a:r>
            <a:r>
              <a:rPr lang="fr" sz="2100" b="1" i="0" u="none" strike="noStrike" cap="none" dirty="0">
                <a:solidFill>
                  <a:schemeClr val="accent3">
                    <a:lumMod val="75000"/>
                  </a:schemeClr>
                </a:solidFill>
                <a:latin typeface="Chalkboard SE Regular"/>
                <a:ea typeface="Calibri"/>
                <a:cs typeface="Chalkboard SE Regular"/>
                <a:sym typeface="Calibri"/>
              </a:rPr>
              <a:t>file</a:t>
            </a:r>
            <a:endParaRPr sz="2100" b="1" i="0" u="none" strike="noStrike" cap="none" dirty="0">
              <a:solidFill>
                <a:schemeClr val="accent3">
                  <a:lumMod val="75000"/>
                </a:schemeClr>
              </a:solidFill>
              <a:latin typeface="Chalkboard SE Regular"/>
              <a:ea typeface="Calibri"/>
              <a:cs typeface="Chalkboard SE Regular"/>
              <a:sym typeface="Calibri"/>
            </a:endParaRPr>
          </a:p>
        </p:txBody>
      </p:sp>
      <p:sp>
        <p:nvSpPr>
          <p:cNvPr id="163" name="Shape 163"/>
          <p:cNvSpPr/>
          <p:nvPr/>
        </p:nvSpPr>
        <p:spPr>
          <a:xfrm>
            <a:off x="322257" y="682800"/>
            <a:ext cx="6987600" cy="4555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-FR" b="1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The d</a:t>
            </a:r>
            <a:r>
              <a:rPr lang="fr" sz="1400" b="1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ocuments </a:t>
            </a:r>
            <a:r>
              <a:rPr lang="fr-FR" sz="1400" b="1" i="0" u="none" strike="noStrike" cap="none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that</a:t>
            </a:r>
            <a:r>
              <a:rPr lang="fr-FR" sz="1400" b="1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sz="1400" b="1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may </a:t>
            </a:r>
            <a:r>
              <a:rPr lang="fr" sz="1400" b="1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be requested when handing in your file (or when sending by email</a:t>
            </a:r>
            <a:r>
              <a:rPr lang="fr" sz="1400" b="1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)</a:t>
            </a:r>
            <a:r>
              <a:rPr lang="fr-FR" sz="1400" b="1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are the </a:t>
            </a:r>
            <a:r>
              <a:rPr lang="fr-FR" sz="1400" b="1" i="0" u="none" strike="noStrike" cap="none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following</a:t>
            </a:r>
            <a:r>
              <a:rPr lang="fr-FR" sz="1400" b="1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Georgia"/>
              <a:ea typeface="Calibri"/>
              <a:cs typeface="Georgia"/>
              <a:sym typeface="Calibri"/>
            </a:endParaRPr>
          </a:p>
          <a:p>
            <a:pPr marL="215900" lvl="0" indent="-215900">
              <a:buClr>
                <a:schemeClr val="dk1"/>
              </a:buClr>
              <a:buSzPts val="1400"/>
              <a:buFont typeface="Noto Sans Symbols"/>
              <a:buChar char="✓"/>
            </a:pPr>
            <a:r>
              <a:rPr lang="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Proof of identity 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(</a:t>
            </a:r>
            <a:r>
              <a:rPr lang="fr-FR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identity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card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or </a:t>
            </a:r>
            <a:r>
              <a:rPr lang="fr-FR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passport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)</a:t>
            </a:r>
          </a:p>
          <a:p>
            <a:pPr marL="215900" lvl="0" indent="-215900">
              <a:buClr>
                <a:schemeClr val="dk1"/>
              </a:buClr>
              <a:buSzPts val="1400"/>
              <a:buFont typeface="Noto Sans Symbols"/>
              <a:buChar char="✓"/>
            </a:pPr>
            <a:r>
              <a:rPr lang="fr-FR" sz="14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Proof of </a:t>
            </a:r>
            <a:r>
              <a:rPr lang="fr-FR" sz="1400" b="0" i="0" u="none" strike="noStrike" cap="none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residency</a:t>
            </a:r>
            <a:r>
              <a:rPr lang="fr-FR" sz="14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(</a:t>
            </a:r>
            <a:r>
              <a:rPr lang="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entry visa or residence </a:t>
            </a:r>
            <a:r>
              <a:rPr lang="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permit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)</a:t>
            </a:r>
          </a:p>
          <a:p>
            <a:pPr marL="215900" lvl="0" indent="-215900">
              <a:buClr>
                <a:schemeClr val="dk1"/>
              </a:buClr>
              <a:buSzPts val="1400"/>
              <a:buFont typeface="Noto Sans Symbols"/>
              <a:buChar char="✓"/>
            </a:pP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Proof of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income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: last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pay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slips,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own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funds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,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tax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notice,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employment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contract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or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employer's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certificate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specifying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the job and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proposed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remuneration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,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start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date and duration of the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contract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, etc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.</a:t>
            </a:r>
          </a:p>
          <a:p>
            <a:pPr marL="215900" lvl="0" indent="-215900">
              <a:buClr>
                <a:schemeClr val="dk1"/>
              </a:buClr>
              <a:buSzPts val="1400"/>
              <a:buFont typeface="Noto Sans Symbols"/>
              <a:buChar char="✓"/>
            </a:pP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Student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card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or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current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year's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tuition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certificate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for </a:t>
            </a:r>
            <a:r>
              <a:rPr lang="fr-FR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students</a:t>
            </a:r>
            <a:endParaRPr lang="fr-FR" dirty="0" smtClean="0">
              <a:solidFill>
                <a:schemeClr val="dk1"/>
              </a:solidFill>
              <a:latin typeface="Georgia"/>
              <a:ea typeface="Calibri"/>
              <a:cs typeface="Georgia"/>
              <a:sym typeface="Calibri"/>
            </a:endParaRPr>
          </a:p>
          <a:p>
            <a:pPr marL="215900" lvl="0" indent="-215900">
              <a:buClr>
                <a:schemeClr val="dk1"/>
              </a:buClr>
              <a:buSzPts val="1400"/>
              <a:buFont typeface="Noto Sans Symbols"/>
              <a:buChar char="✓"/>
            </a:pP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Third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party (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guarantor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)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security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: a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family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member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,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friend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or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legal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entity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who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undertakes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to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pay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on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your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behalf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in the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event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that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you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do not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pay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the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rent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or charges: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they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must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provide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at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least the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same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supporting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documents </a:t>
            </a:r>
            <a:endParaRPr sz="1400" b="0" i="0" u="none" strike="noStrike" cap="none" dirty="0" smtClean="0">
              <a:solidFill>
                <a:schemeClr val="dk1"/>
              </a:solidFill>
              <a:latin typeface="Georgia"/>
              <a:ea typeface="Calibri"/>
              <a:cs typeface="Georgia"/>
              <a:sym typeface="Calibri"/>
            </a:endParaRPr>
          </a:p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Shape 165"/>
          <p:cNvSpPr txBox="1"/>
          <p:nvPr/>
        </p:nvSpPr>
        <p:spPr>
          <a:xfrm>
            <a:off x="928855" y="3353533"/>
            <a:ext cx="7058100" cy="579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fr-FR" b="1" dirty="0" err="1" smtClean="0">
                <a:solidFill>
                  <a:srgbClr val="5D9936"/>
                </a:solidFill>
                <a:latin typeface="Georgia"/>
                <a:ea typeface="Calibri"/>
                <a:cs typeface="Georgia"/>
                <a:sym typeface="Calibri"/>
              </a:rPr>
              <a:t>Get</a:t>
            </a:r>
            <a:r>
              <a:rPr lang="fr-FR" b="1" dirty="0" smtClean="0">
                <a:solidFill>
                  <a:srgbClr val="5D9936"/>
                </a:solidFill>
                <a:latin typeface="Georgia"/>
                <a:ea typeface="Calibri"/>
                <a:cs typeface="Georgia"/>
                <a:sym typeface="Calibri"/>
              </a:rPr>
              <a:t> in </a:t>
            </a:r>
            <a:r>
              <a:rPr lang="fr-FR" b="1" dirty="0" err="1" smtClean="0">
                <a:solidFill>
                  <a:srgbClr val="5D9936"/>
                </a:solidFill>
                <a:latin typeface="Georgia"/>
                <a:ea typeface="Calibri"/>
                <a:cs typeface="Georgia"/>
                <a:sym typeface="Calibri"/>
              </a:rPr>
              <a:t>touch</a:t>
            </a:r>
            <a:r>
              <a:rPr lang="fr" b="1" dirty="0" smtClean="0">
                <a:solidFill>
                  <a:srgbClr val="5D9936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b="1" dirty="0">
                <a:solidFill>
                  <a:srgbClr val="5D9936"/>
                </a:solidFill>
                <a:latin typeface="Georgia"/>
                <a:ea typeface="Calibri"/>
                <a:cs typeface="Georgia"/>
                <a:sym typeface="Calibri"/>
              </a:rPr>
              <a:t>with your EURAXESS Service Centre for </a:t>
            </a:r>
            <a:r>
              <a:rPr lang="fr" b="1" dirty="0" smtClean="0">
                <a:solidFill>
                  <a:srgbClr val="5D9936"/>
                </a:solidFill>
                <a:latin typeface="Georgia"/>
                <a:ea typeface="Calibri"/>
                <a:cs typeface="Georgia"/>
                <a:sym typeface="Calibri"/>
              </a:rPr>
              <a:t>personal</a:t>
            </a:r>
            <a:r>
              <a:rPr lang="fr-FR" b="1" dirty="0" err="1" smtClean="0">
                <a:solidFill>
                  <a:srgbClr val="5D9936"/>
                </a:solidFill>
                <a:latin typeface="Georgia"/>
                <a:ea typeface="Calibri"/>
                <a:cs typeface="Georgia"/>
                <a:sym typeface="Calibri"/>
              </a:rPr>
              <a:t>lised</a:t>
            </a:r>
            <a:r>
              <a:rPr lang="fr" b="1" dirty="0" smtClean="0">
                <a:solidFill>
                  <a:srgbClr val="5D9936"/>
                </a:solidFill>
                <a:latin typeface="Georgia"/>
                <a:ea typeface="Calibri"/>
                <a:cs typeface="Georgia"/>
                <a:sym typeface="Calibri"/>
              </a:rPr>
              <a:t> advice.</a:t>
            </a:r>
            <a:endParaRPr b="1" dirty="0">
              <a:solidFill>
                <a:srgbClr val="5D9936"/>
              </a:solidFill>
              <a:latin typeface="Georgia"/>
              <a:cs typeface="Georgia"/>
            </a:endParaRPr>
          </a:p>
        </p:txBody>
      </p:sp>
      <p:pic>
        <p:nvPicPr>
          <p:cNvPr id="6" name="Image 5" descr="7-arrow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257" y="3353533"/>
            <a:ext cx="606598" cy="529560"/>
          </a:xfrm>
          <a:prstGeom prst="rect">
            <a:avLst/>
          </a:prstGeom>
        </p:spPr>
      </p:pic>
      <p:pic>
        <p:nvPicPr>
          <p:cNvPr id="7" name="Image 6" descr="18-arrow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251499" y="4812301"/>
            <a:ext cx="814367" cy="257340"/>
          </a:xfrm>
          <a:prstGeom prst="rect">
            <a:avLst/>
          </a:prstGeom>
        </p:spPr>
      </p:pic>
      <p:pic>
        <p:nvPicPr>
          <p:cNvPr id="8" name="Image 7" descr="18-arrow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37" y="4765332"/>
            <a:ext cx="814367" cy="257340"/>
          </a:xfrm>
          <a:prstGeom prst="rect">
            <a:avLst/>
          </a:prstGeom>
        </p:spPr>
      </p:pic>
      <p:pic>
        <p:nvPicPr>
          <p:cNvPr id="9" name="Image 8" descr="iconmonstr-home-5-240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231" y="77829"/>
            <a:ext cx="616076" cy="61607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/>
          <p:nvPr/>
        </p:nvSpPr>
        <p:spPr>
          <a:xfrm>
            <a:off x="-121553" y="489868"/>
            <a:ext cx="8516784" cy="3805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558800" marR="0" lvl="1" indent="-2095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Char char="∙"/>
            </a:pPr>
            <a:r>
              <a:rPr lang="fr-FR" sz="1300" b="1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Once </a:t>
            </a:r>
            <a:r>
              <a:rPr lang="fr-FR" sz="1300" b="1" i="0" u="none" strike="noStrike" cap="none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your</a:t>
            </a:r>
            <a:r>
              <a:rPr lang="fr-FR" sz="1300" b="1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file </a:t>
            </a:r>
            <a:r>
              <a:rPr lang="fr-FR" sz="1300" b="1" i="0" u="none" strike="noStrike" cap="none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is</a:t>
            </a:r>
            <a:r>
              <a:rPr lang="fr-FR" sz="1300" b="1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sz="1300" b="1" i="0" u="none" strike="noStrike" cap="none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accepted</a:t>
            </a:r>
            <a:r>
              <a:rPr lang="fr-FR" sz="1300" b="1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, </a:t>
            </a:r>
            <a:r>
              <a:rPr lang="fr-FR" sz="1300" b="1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y</a:t>
            </a:r>
            <a:r>
              <a:rPr lang="fr" sz="1300" b="1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ou </a:t>
            </a:r>
            <a:r>
              <a:rPr lang="fr" sz="1300" b="1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must </a:t>
            </a:r>
            <a:r>
              <a:rPr lang="fr" sz="1300" b="1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sign </a:t>
            </a:r>
            <a:r>
              <a:rPr lang="fr" sz="1300" b="1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your lease (</a:t>
            </a:r>
            <a:r>
              <a:rPr lang="fr" sz="1300" b="1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rent</a:t>
            </a:r>
            <a:r>
              <a:rPr lang="fr-FR" sz="1300" b="1" i="0" u="none" strike="noStrike" cap="none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ing</a:t>
            </a:r>
            <a:r>
              <a:rPr lang="fr" sz="1300" b="1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sz="1300" b="1" i="0" u="none" strike="noStrike" cap="none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contract</a:t>
            </a:r>
            <a:r>
              <a:rPr lang="fr" sz="1300" b="1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) </a:t>
            </a:r>
            <a:r>
              <a:rPr lang="fr" sz="1300" b="1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which must include:</a:t>
            </a:r>
            <a:endParaRPr sz="1300" b="1" i="0" u="none" strike="noStrike" cap="none" dirty="0">
              <a:solidFill>
                <a:srgbClr val="000000"/>
              </a:solidFill>
              <a:latin typeface="Georgia"/>
              <a:cs typeface="Georgia"/>
              <a:sym typeface="Arial"/>
            </a:endParaRPr>
          </a:p>
          <a:p>
            <a:pPr marL="863600" marR="0" lvl="2" indent="-1714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Times New Roman"/>
              <a:buChar char="-"/>
            </a:pPr>
            <a:r>
              <a:rPr lang="fr" sz="13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name </a:t>
            </a:r>
            <a:r>
              <a:rPr lang="fr" sz="13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and </a:t>
            </a:r>
            <a:r>
              <a:rPr lang="fr-FR" sz="13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the </a:t>
            </a:r>
            <a:r>
              <a:rPr lang="fr-FR" sz="1300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home</a:t>
            </a:r>
            <a:r>
              <a:rPr lang="fr" sz="13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sz="13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address of the owner;</a:t>
            </a:r>
            <a:endParaRPr sz="1300" b="0" i="0" u="none" strike="noStrike" cap="none" dirty="0">
              <a:solidFill>
                <a:schemeClr val="dk1"/>
              </a:solidFill>
              <a:latin typeface="Georgia"/>
              <a:ea typeface="Calibri"/>
              <a:cs typeface="Georgia"/>
              <a:sym typeface="Calibri"/>
            </a:endParaRPr>
          </a:p>
          <a:p>
            <a:pPr marL="863600" marR="0" lvl="2" indent="-1714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Times New Roman"/>
              <a:buChar char="-"/>
            </a:pPr>
            <a:r>
              <a:rPr lang="fr" sz="13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names </a:t>
            </a:r>
            <a:r>
              <a:rPr lang="fr" sz="13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of the tenant(s);</a:t>
            </a:r>
            <a:endParaRPr sz="1300" b="0" i="0" u="none" strike="noStrike" cap="none" dirty="0">
              <a:solidFill>
                <a:srgbClr val="000000"/>
              </a:solidFill>
              <a:latin typeface="Georgia"/>
              <a:cs typeface="Georgia"/>
              <a:sym typeface="Arial"/>
            </a:endParaRPr>
          </a:p>
          <a:p>
            <a:pPr marL="863600" marR="0" lvl="2" indent="-1714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Times New Roman"/>
              <a:buChar char="-"/>
            </a:pPr>
            <a:r>
              <a:rPr lang="fr" sz="13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effective </a:t>
            </a:r>
            <a:r>
              <a:rPr lang="fr" sz="13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date </a:t>
            </a:r>
            <a:r>
              <a:rPr lang="fr" sz="13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and</a:t>
            </a:r>
            <a:r>
              <a:rPr lang="fr-FR" sz="1300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duration </a:t>
            </a:r>
            <a:r>
              <a:rPr lang="fr" sz="13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of </a:t>
            </a:r>
            <a:r>
              <a:rPr lang="fr" sz="13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the </a:t>
            </a:r>
            <a:r>
              <a:rPr lang="fr" sz="13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lease</a:t>
            </a:r>
            <a:r>
              <a:rPr lang="fr-FR" sz="13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;</a:t>
            </a:r>
            <a:endParaRPr sz="1300" b="0" i="0" u="none" strike="noStrike" cap="none" dirty="0">
              <a:solidFill>
                <a:srgbClr val="000000"/>
              </a:solidFill>
              <a:latin typeface="Georgia"/>
              <a:cs typeface="Georgia"/>
              <a:sym typeface="Arial"/>
            </a:endParaRPr>
          </a:p>
          <a:p>
            <a:pPr marL="863600" marR="0" lvl="2" indent="-1714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Times New Roman"/>
              <a:buChar char="-"/>
            </a:pPr>
            <a:r>
              <a:rPr lang="fr-FR" sz="1300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destination</a:t>
            </a:r>
            <a:r>
              <a:rPr lang="fr" sz="13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sz="13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of the accommodation (principal or temporary residence);</a:t>
            </a:r>
            <a:endParaRPr sz="1300" b="0" i="0" u="none" strike="noStrike" cap="none" dirty="0">
              <a:solidFill>
                <a:schemeClr val="dk1"/>
              </a:solidFill>
              <a:latin typeface="Georgia"/>
              <a:ea typeface="Calibri"/>
              <a:cs typeface="Georgia"/>
              <a:sym typeface="Calibri"/>
            </a:endParaRPr>
          </a:p>
          <a:p>
            <a:pPr marL="863600" marR="0" lvl="2" indent="-1714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Times New Roman"/>
              <a:buChar char="-"/>
            </a:pPr>
            <a:r>
              <a:rPr lang="fr" sz="13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liv</a:t>
            </a:r>
            <a:r>
              <a:rPr lang="fr-FR" sz="1300" b="0" i="0" u="none" strike="noStrike" cap="none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ing</a:t>
            </a:r>
            <a:r>
              <a:rPr lang="fr" sz="13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sz="13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area of ​​the dwelling in m²;</a:t>
            </a:r>
            <a:endParaRPr sz="1300" b="0" i="0" u="none" strike="noStrike" cap="none" dirty="0">
              <a:solidFill>
                <a:srgbClr val="000000"/>
              </a:solidFill>
              <a:latin typeface="Georgia"/>
              <a:cs typeface="Georgia"/>
              <a:sym typeface="Arial"/>
            </a:endParaRPr>
          </a:p>
          <a:p>
            <a:pPr marL="863600" marR="0" lvl="2" indent="-1714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Times New Roman"/>
              <a:buChar char="-"/>
            </a:pPr>
            <a:r>
              <a:rPr lang="fr" sz="13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description </a:t>
            </a:r>
            <a:r>
              <a:rPr lang="fr" sz="13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of the accomodation (house or apartment, number of rooms) and its private and communal facilities;</a:t>
            </a:r>
            <a:endParaRPr sz="1300" b="0" i="0" u="none" strike="noStrike" cap="none" dirty="0">
              <a:solidFill>
                <a:srgbClr val="000000"/>
              </a:solidFill>
              <a:latin typeface="Georgia"/>
              <a:cs typeface="Georgia"/>
              <a:sym typeface="Arial"/>
            </a:endParaRPr>
          </a:p>
          <a:p>
            <a:pPr marL="863600" marR="0" lvl="2" indent="-1714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Times New Roman"/>
              <a:buChar char="-"/>
            </a:pPr>
            <a:r>
              <a:rPr lang="fr" sz="13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information on rent and security deposit (amounts, dates and </a:t>
            </a:r>
            <a:r>
              <a:rPr lang="fr" sz="13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payment</a:t>
            </a:r>
            <a:r>
              <a:rPr lang="fr-FR" sz="13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sz="1300" b="0" i="0" u="none" strike="noStrike" cap="none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frequency</a:t>
            </a:r>
            <a:r>
              <a:rPr lang="fr" sz="13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);</a:t>
            </a:r>
            <a:endParaRPr sz="1300" b="0" i="0" u="none" strike="noStrike" cap="none" dirty="0">
              <a:solidFill>
                <a:srgbClr val="000000"/>
              </a:solidFill>
              <a:latin typeface="Georgia"/>
              <a:cs typeface="Georgia"/>
              <a:sym typeface="Arial"/>
            </a:endParaRPr>
          </a:p>
          <a:p>
            <a:pPr marL="863600" marR="0" lvl="2" indent="-1714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Times New Roman"/>
              <a:buChar char="-"/>
            </a:pPr>
            <a:r>
              <a:rPr lang="fr" sz="13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information regarding agency fees and </a:t>
            </a:r>
            <a:r>
              <a:rPr lang="fr" sz="13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condition</a:t>
            </a:r>
            <a:r>
              <a:rPr lang="fr-FR" sz="13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&amp; </a:t>
            </a:r>
            <a:r>
              <a:rPr lang="fr-FR" sz="1300" b="0" i="0" u="none" strike="noStrike" cap="none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inventory</a:t>
            </a:r>
            <a:r>
              <a:rPr lang="fr" sz="13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sz="13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report, if necessary;</a:t>
            </a:r>
            <a:endParaRPr sz="1300" b="0" i="0" u="none" strike="noStrike" cap="none" dirty="0">
              <a:solidFill>
                <a:srgbClr val="000000"/>
              </a:solidFill>
              <a:latin typeface="Georgia"/>
              <a:cs typeface="Georgia"/>
              <a:sym typeface="Arial"/>
            </a:endParaRPr>
          </a:p>
          <a:p>
            <a:pPr marL="774700" marR="0" lvl="2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endParaRPr sz="1300" b="0" i="0" u="none" strike="noStrike" cap="none" dirty="0">
              <a:solidFill>
                <a:schemeClr val="dk1"/>
              </a:solidFill>
              <a:latin typeface="Georgia"/>
              <a:ea typeface="Calibri"/>
              <a:cs typeface="Georgia"/>
              <a:sym typeface="Calibri"/>
            </a:endParaRPr>
          </a:p>
          <a:p>
            <a:pPr marL="558800" marR="0" lvl="1" indent="-2095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Char char="∙"/>
            </a:pPr>
            <a:r>
              <a:rPr lang="fr" sz="1300" b="1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What must be paid?</a:t>
            </a:r>
            <a:endParaRPr sz="1300" b="1" i="0" u="none" strike="noStrike" cap="none" dirty="0">
              <a:solidFill>
                <a:srgbClr val="000000"/>
              </a:solidFill>
              <a:latin typeface="Georgia"/>
              <a:cs typeface="Georgia"/>
              <a:sym typeface="Arial"/>
            </a:endParaRPr>
          </a:p>
          <a:p>
            <a:pPr marL="863600" marR="0" lvl="2" indent="-1714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Times New Roman"/>
              <a:buChar char="-"/>
            </a:pPr>
            <a:r>
              <a:rPr lang="fr" sz="13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The first </a:t>
            </a:r>
            <a:r>
              <a:rPr lang="fr" sz="13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month</a:t>
            </a:r>
            <a:r>
              <a:rPr lang="fr-FR" sz="13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’s</a:t>
            </a:r>
            <a:r>
              <a:rPr lang="fr" sz="13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sz="13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rent</a:t>
            </a:r>
            <a:endParaRPr sz="1300" b="0" i="0" u="none" strike="noStrike" cap="none" dirty="0">
              <a:solidFill>
                <a:srgbClr val="000000"/>
              </a:solidFill>
              <a:latin typeface="Georgia"/>
              <a:cs typeface="Georgia"/>
              <a:sym typeface="Arial"/>
            </a:endParaRPr>
          </a:p>
          <a:p>
            <a:pPr marL="863600" marR="0" lvl="2" indent="-1714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Times New Roman"/>
              <a:buChar char="-"/>
            </a:pPr>
            <a:r>
              <a:rPr lang="fr" sz="13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Security deposit </a:t>
            </a:r>
            <a:endParaRPr sz="1300" b="0" i="0" u="none" strike="noStrike" cap="none" dirty="0">
              <a:solidFill>
                <a:schemeClr val="dk1"/>
              </a:solidFill>
              <a:latin typeface="Georgia"/>
              <a:ea typeface="Calibri"/>
              <a:cs typeface="Georgia"/>
              <a:sym typeface="Calibri"/>
            </a:endParaRPr>
          </a:p>
          <a:p>
            <a:pPr marL="863600" marR="0" lvl="2" indent="-1714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Times New Roman"/>
              <a:buChar char="-"/>
            </a:pPr>
            <a:r>
              <a:rPr lang="fr" sz="13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Agency fees (if applicable</a:t>
            </a:r>
            <a:r>
              <a:rPr lang="fr" sz="13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)</a:t>
            </a:r>
            <a:endParaRPr lang="fr-FR" sz="1300" dirty="0">
              <a:latin typeface="Georgia"/>
              <a:cs typeface="Georgia"/>
            </a:endParaRPr>
          </a:p>
          <a:p>
            <a:pPr marL="692150" marR="0" lvl="2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</a:pPr>
            <a:endParaRPr sz="800" b="0" i="0" u="none" strike="noStrike" cap="none" dirty="0">
              <a:solidFill>
                <a:schemeClr val="dk1"/>
              </a:solidFill>
              <a:latin typeface="Georgia"/>
              <a:ea typeface="Calibri"/>
              <a:cs typeface="Georgia"/>
              <a:sym typeface="Calibri"/>
            </a:endParaRPr>
          </a:p>
          <a:p>
            <a:pPr marL="558800" marR="0" lvl="1" indent="-2095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Char char="∙"/>
            </a:pPr>
            <a:r>
              <a:rPr lang="fr" sz="1300" b="1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Purchase home insurance that will protect your home and property against any </a:t>
            </a:r>
            <a:r>
              <a:rPr lang="fr-FR" sz="1300" b="1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losse</a:t>
            </a:r>
            <a:r>
              <a:rPr lang="fr" sz="1300" b="1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s </a:t>
            </a:r>
            <a:r>
              <a:rPr lang="fr" sz="1300" b="1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that may arise</a:t>
            </a:r>
            <a:r>
              <a:rPr lang="fr" sz="1300" b="1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.</a:t>
            </a:r>
            <a:endParaRPr sz="1300" b="1" i="0" u="none" strike="noStrike" cap="none" dirty="0">
              <a:solidFill>
                <a:schemeClr val="dk1"/>
              </a:solidFill>
              <a:latin typeface="Georgia"/>
              <a:ea typeface="Calibri"/>
              <a:cs typeface="Georgia"/>
              <a:sym typeface="Calibri"/>
            </a:endParaRPr>
          </a:p>
        </p:txBody>
      </p:sp>
      <p:sp>
        <p:nvSpPr>
          <p:cNvPr id="171" name="Shape 171"/>
          <p:cNvSpPr txBox="1"/>
          <p:nvPr/>
        </p:nvSpPr>
        <p:spPr>
          <a:xfrm>
            <a:off x="194368" y="87756"/>
            <a:ext cx="7654500" cy="4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fr" sz="2100" b="1" i="0" u="none" strike="noStrike" cap="none" dirty="0">
                <a:solidFill>
                  <a:srgbClr val="5D9936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3.2 </a:t>
            </a:r>
            <a:r>
              <a:rPr lang="fr-FR" sz="2100" b="1" dirty="0" err="1" smtClean="0">
                <a:solidFill>
                  <a:srgbClr val="5D9936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T</a:t>
            </a:r>
            <a:r>
              <a:rPr lang="fr" sz="2100" b="1" i="0" u="none" strike="noStrike" cap="none" dirty="0" smtClean="0">
                <a:solidFill>
                  <a:srgbClr val="5D9936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he </a:t>
            </a:r>
            <a:r>
              <a:rPr lang="fr" sz="2100" b="1" i="0" u="none" strike="noStrike" cap="none" dirty="0">
                <a:solidFill>
                  <a:srgbClr val="5D9936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lease</a:t>
            </a:r>
            <a:endParaRPr sz="2100" b="1" i="0" u="none" strike="noStrike" cap="none" dirty="0">
              <a:solidFill>
                <a:srgbClr val="5D9936"/>
              </a:solidFill>
              <a:latin typeface="Chalkboard SE Regular"/>
              <a:ea typeface="Calibri"/>
              <a:cs typeface="Chalkboard SE Regular"/>
              <a:sym typeface="Calibri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756884" y="4425096"/>
            <a:ext cx="738003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00" b="1" dirty="0" err="1" smtClean="0">
                <a:solidFill>
                  <a:srgbClr val="5D9936"/>
                </a:solidFill>
                <a:latin typeface="Georgia"/>
                <a:ea typeface="Calibri"/>
                <a:cs typeface="Georgia"/>
              </a:rPr>
              <a:t>Both</a:t>
            </a:r>
            <a:r>
              <a:rPr lang="fr-FR" sz="1300" b="1" dirty="0" smtClean="0">
                <a:solidFill>
                  <a:srgbClr val="5D9936"/>
                </a:solidFill>
                <a:latin typeface="Georgia"/>
                <a:ea typeface="Calibri"/>
                <a:cs typeface="Georgia"/>
              </a:rPr>
              <a:t> </a:t>
            </a:r>
            <a:r>
              <a:rPr lang="fr-FR" sz="1300" b="1" dirty="0">
                <a:solidFill>
                  <a:srgbClr val="5D9936"/>
                </a:solidFill>
                <a:latin typeface="Georgia"/>
                <a:ea typeface="Calibri"/>
                <a:cs typeface="Georgia"/>
              </a:rPr>
              <a:t>the landlord </a:t>
            </a:r>
            <a:r>
              <a:rPr lang="fr-FR" sz="1300" b="1" dirty="0" smtClean="0">
                <a:solidFill>
                  <a:srgbClr val="5D9936"/>
                </a:solidFill>
                <a:latin typeface="Georgia"/>
                <a:ea typeface="Calibri"/>
                <a:cs typeface="Georgia"/>
              </a:rPr>
              <a:t>(or </a:t>
            </a:r>
            <a:r>
              <a:rPr lang="fr-FR" sz="1300" b="1" dirty="0" err="1" smtClean="0">
                <a:solidFill>
                  <a:srgbClr val="5D9936"/>
                </a:solidFill>
                <a:latin typeface="Georgia"/>
                <a:ea typeface="Calibri"/>
                <a:cs typeface="Georgia"/>
              </a:rPr>
              <a:t>agency</a:t>
            </a:r>
            <a:r>
              <a:rPr lang="fr-FR" sz="1300" b="1" dirty="0" smtClean="0">
                <a:solidFill>
                  <a:srgbClr val="5D9936"/>
                </a:solidFill>
                <a:latin typeface="Georgia"/>
                <a:ea typeface="Calibri"/>
                <a:cs typeface="Georgia"/>
              </a:rPr>
              <a:t>) and </a:t>
            </a:r>
            <a:r>
              <a:rPr lang="fr-FR" sz="1300" b="1" dirty="0" err="1">
                <a:solidFill>
                  <a:srgbClr val="5D9936"/>
                </a:solidFill>
                <a:latin typeface="Georgia"/>
                <a:ea typeface="Calibri"/>
                <a:cs typeface="Georgia"/>
              </a:rPr>
              <a:t>yourself</a:t>
            </a:r>
            <a:r>
              <a:rPr lang="fr-FR" sz="1300" b="1" dirty="0">
                <a:solidFill>
                  <a:srgbClr val="5D9936"/>
                </a:solidFill>
                <a:latin typeface="Georgia"/>
                <a:ea typeface="Calibri"/>
                <a:cs typeface="Georgia"/>
              </a:rPr>
              <a:t> </a:t>
            </a:r>
            <a:r>
              <a:rPr lang="fr-FR" sz="1300" b="1" dirty="0" err="1">
                <a:solidFill>
                  <a:srgbClr val="5D9936"/>
                </a:solidFill>
                <a:latin typeface="Georgia"/>
                <a:ea typeface="Calibri"/>
                <a:cs typeface="Georgia"/>
              </a:rPr>
              <a:t>will</a:t>
            </a:r>
            <a:r>
              <a:rPr lang="fr-FR" sz="1300" b="1" dirty="0">
                <a:solidFill>
                  <a:srgbClr val="5D9936"/>
                </a:solidFill>
                <a:latin typeface="Georgia"/>
                <a:ea typeface="Calibri"/>
                <a:cs typeface="Georgia"/>
              </a:rPr>
              <a:t> </a:t>
            </a:r>
            <a:r>
              <a:rPr lang="fr-FR" sz="1300" b="1" dirty="0" err="1">
                <a:solidFill>
                  <a:srgbClr val="5D9936"/>
                </a:solidFill>
                <a:latin typeface="Georgia"/>
                <a:ea typeface="Calibri"/>
                <a:cs typeface="Georgia"/>
              </a:rPr>
              <a:t>keep</a:t>
            </a:r>
            <a:r>
              <a:rPr lang="fr-FR" sz="1300" b="1" dirty="0">
                <a:solidFill>
                  <a:srgbClr val="5D9936"/>
                </a:solidFill>
                <a:latin typeface="Georgia"/>
                <a:ea typeface="Calibri"/>
                <a:cs typeface="Georgia"/>
              </a:rPr>
              <a:t> an </a:t>
            </a:r>
            <a:r>
              <a:rPr lang="fr-FR" sz="1300" b="1" dirty="0" err="1">
                <a:solidFill>
                  <a:srgbClr val="5D9936"/>
                </a:solidFill>
                <a:latin typeface="Georgia"/>
                <a:ea typeface="Calibri"/>
                <a:cs typeface="Georgia"/>
              </a:rPr>
              <a:t>identical</a:t>
            </a:r>
            <a:r>
              <a:rPr lang="fr-FR" sz="1300" b="1" dirty="0">
                <a:solidFill>
                  <a:srgbClr val="5D9936"/>
                </a:solidFill>
                <a:latin typeface="Georgia"/>
                <a:ea typeface="Calibri"/>
                <a:cs typeface="Georgia"/>
              </a:rPr>
              <a:t> copy of all </a:t>
            </a:r>
            <a:r>
              <a:rPr lang="fr-FR" sz="1300" b="1" dirty="0" err="1">
                <a:solidFill>
                  <a:srgbClr val="5D9936"/>
                </a:solidFill>
                <a:latin typeface="Georgia"/>
                <a:ea typeface="Calibri"/>
                <a:cs typeface="Georgia"/>
              </a:rPr>
              <a:t>signed</a:t>
            </a:r>
            <a:r>
              <a:rPr lang="fr-FR" sz="1300" b="1" dirty="0">
                <a:solidFill>
                  <a:srgbClr val="5D9936"/>
                </a:solidFill>
                <a:latin typeface="Georgia"/>
                <a:ea typeface="Calibri"/>
                <a:cs typeface="Georgia"/>
              </a:rPr>
              <a:t> documents.</a:t>
            </a:r>
          </a:p>
        </p:txBody>
      </p:sp>
      <p:pic>
        <p:nvPicPr>
          <p:cNvPr id="6" name="Image 5" descr="7-arrow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368" y="4389568"/>
            <a:ext cx="606598" cy="529560"/>
          </a:xfrm>
          <a:prstGeom prst="rect">
            <a:avLst/>
          </a:prstGeom>
        </p:spPr>
      </p:pic>
      <p:pic>
        <p:nvPicPr>
          <p:cNvPr id="7" name="Image 6" descr="18-arrow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251499" y="4794537"/>
            <a:ext cx="814367" cy="257340"/>
          </a:xfrm>
          <a:prstGeom prst="rect">
            <a:avLst/>
          </a:prstGeom>
        </p:spPr>
      </p:pic>
      <p:pic>
        <p:nvPicPr>
          <p:cNvPr id="8" name="Image 7" descr="18-arrow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37" y="4765332"/>
            <a:ext cx="814367" cy="257340"/>
          </a:xfrm>
          <a:prstGeom prst="rect">
            <a:avLst/>
          </a:prstGeom>
        </p:spPr>
      </p:pic>
      <p:pic>
        <p:nvPicPr>
          <p:cNvPr id="9" name="Image 8" descr="iconmonstr-home-5-240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231" y="77829"/>
            <a:ext cx="616076" cy="61607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/>
          <p:nvPr/>
        </p:nvSpPr>
        <p:spPr>
          <a:xfrm>
            <a:off x="210856" y="230920"/>
            <a:ext cx="8346988" cy="3924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fr" sz="2100" b="1" dirty="0">
                <a:solidFill>
                  <a:srgbClr val="5D9936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3.</a:t>
            </a:r>
            <a:r>
              <a:rPr lang="fr-FR" sz="2100" b="1" dirty="0">
                <a:solidFill>
                  <a:srgbClr val="5D9936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3</a:t>
            </a:r>
            <a:r>
              <a:rPr lang="fr" sz="2100" b="1" dirty="0">
                <a:solidFill>
                  <a:srgbClr val="5D9936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 Responsibilities of the tenant</a:t>
            </a:r>
            <a:endParaRPr sz="2100" b="1" dirty="0">
              <a:solidFill>
                <a:srgbClr val="5D9936"/>
              </a:solidFill>
              <a:latin typeface="Chalkboard SE Regular"/>
              <a:ea typeface="Calibri"/>
              <a:cs typeface="Chalkboard SE Regular"/>
              <a:sym typeface="Calibri"/>
            </a:endParaRPr>
          </a:p>
        </p:txBody>
      </p:sp>
      <p:sp>
        <p:nvSpPr>
          <p:cNvPr id="186" name="Shape 186"/>
          <p:cNvSpPr/>
          <p:nvPr/>
        </p:nvSpPr>
        <p:spPr>
          <a:xfrm>
            <a:off x="376881" y="726294"/>
            <a:ext cx="8403608" cy="3527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215900" marR="0" lvl="0" indent="-215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✓"/>
            </a:pPr>
            <a:r>
              <a:rPr lang="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Pay rent and charges on the scheduled dates</a:t>
            </a:r>
            <a:r>
              <a:rPr lang="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,</a:t>
            </a:r>
            <a:endParaRPr lang="fr-FR" dirty="0" smtClean="0">
              <a:solidFill>
                <a:schemeClr val="dk1"/>
              </a:solidFill>
              <a:latin typeface="Georgia"/>
              <a:ea typeface="Calibri"/>
              <a:cs typeface="Georgia"/>
              <a:sym typeface="Calibri"/>
            </a:endParaRPr>
          </a:p>
          <a:p>
            <a:pPr marL="215900" marR="0" lvl="0" indent="-215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✓"/>
            </a:pPr>
            <a:endParaRPr dirty="0">
              <a:solidFill>
                <a:schemeClr val="dk1"/>
              </a:solidFill>
              <a:latin typeface="Georgia"/>
              <a:ea typeface="Calibri"/>
              <a:cs typeface="Georgia"/>
            </a:endParaRPr>
          </a:p>
          <a:p>
            <a:pPr marL="215900" marR="0" lvl="0" indent="-215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✓"/>
            </a:pPr>
            <a:r>
              <a:rPr lang="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Use the </a:t>
            </a:r>
            <a:r>
              <a:rPr lang="fr-FR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premises</a:t>
            </a:r>
            <a:r>
              <a:rPr lang="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only for the use set 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up</a:t>
            </a:r>
            <a:r>
              <a:rPr lang="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in the rental agreement by complying with the rules of peaceful occupation</a:t>
            </a:r>
            <a:r>
              <a:rPr lang="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,</a:t>
            </a:r>
            <a:endParaRPr lang="fr-FR" dirty="0" smtClean="0">
              <a:solidFill>
                <a:schemeClr val="dk1"/>
              </a:solidFill>
              <a:latin typeface="Georgia"/>
              <a:ea typeface="Calibri"/>
              <a:cs typeface="Georgia"/>
              <a:sym typeface="Calibri"/>
            </a:endParaRPr>
          </a:p>
          <a:p>
            <a:pPr marL="215900" marR="0" lvl="0" indent="-215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✓"/>
            </a:pPr>
            <a:endParaRPr dirty="0">
              <a:solidFill>
                <a:schemeClr val="dk1"/>
              </a:solidFill>
              <a:latin typeface="Georgia"/>
              <a:ea typeface="Calibri"/>
              <a:cs typeface="Georgia"/>
            </a:endParaRPr>
          </a:p>
          <a:p>
            <a:pPr marL="215900" marR="0" lvl="0" indent="-215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✓"/>
            </a:pPr>
            <a:r>
              <a:rPr lang="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Perform any rental repairs 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if </a:t>
            </a:r>
            <a:r>
              <a:rPr lang="fr-FR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you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are </a:t>
            </a:r>
            <a:r>
              <a:rPr lang="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required </a:t>
            </a:r>
            <a:r>
              <a:rPr lang="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to do so</a:t>
            </a:r>
            <a:r>
              <a:rPr lang="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,</a:t>
            </a:r>
            <a:endParaRPr lang="fr-FR" dirty="0" smtClean="0">
              <a:solidFill>
                <a:schemeClr val="dk1"/>
              </a:solidFill>
              <a:latin typeface="Georgia"/>
              <a:ea typeface="Calibri"/>
              <a:cs typeface="Georgia"/>
              <a:sym typeface="Calibri"/>
            </a:endParaRPr>
          </a:p>
          <a:p>
            <a:pPr marL="215900" marR="0" lvl="0" indent="-215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✓"/>
            </a:pPr>
            <a:endParaRPr dirty="0">
              <a:solidFill>
                <a:schemeClr val="dk1"/>
              </a:solidFill>
              <a:latin typeface="Georgia"/>
              <a:ea typeface="Calibri"/>
              <a:cs typeface="Georgia"/>
            </a:endParaRPr>
          </a:p>
          <a:p>
            <a:pPr marL="215900" marR="0" lvl="0" indent="-215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✓"/>
            </a:pPr>
            <a:r>
              <a:rPr lang="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Provide routine maintenance for the </a:t>
            </a:r>
            <a:r>
              <a:rPr lang="fr-FR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premises</a:t>
            </a:r>
            <a:r>
              <a:rPr lang="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and its equipment</a:t>
            </a:r>
            <a:r>
              <a:rPr lang="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,</a:t>
            </a:r>
            <a:endParaRPr lang="fr-FR" dirty="0" smtClean="0">
              <a:solidFill>
                <a:schemeClr val="dk1"/>
              </a:solidFill>
              <a:latin typeface="Georgia"/>
              <a:ea typeface="Calibri"/>
              <a:cs typeface="Georgia"/>
              <a:sym typeface="Calibri"/>
            </a:endParaRPr>
          </a:p>
          <a:p>
            <a:pPr marL="215900" marR="0" lvl="0" indent="-215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✓"/>
            </a:pPr>
            <a:endParaRPr dirty="0">
              <a:solidFill>
                <a:schemeClr val="dk1"/>
              </a:solidFill>
              <a:latin typeface="Georgia"/>
              <a:ea typeface="Calibri"/>
              <a:cs typeface="Georgia"/>
            </a:endParaRPr>
          </a:p>
          <a:p>
            <a:pPr marL="215900" marR="0" lvl="0" indent="-215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✓"/>
            </a:pPr>
            <a:r>
              <a:rPr lang="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Take out home </a:t>
            </a:r>
            <a:r>
              <a:rPr lang="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insuranc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e,</a:t>
            </a:r>
          </a:p>
          <a:p>
            <a:pPr marL="215900" marR="0" lvl="0" indent="-215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✓"/>
            </a:pPr>
            <a:endParaRPr dirty="0">
              <a:solidFill>
                <a:schemeClr val="dk1"/>
              </a:solidFill>
              <a:latin typeface="Georgia"/>
              <a:ea typeface="Calibri"/>
              <a:cs typeface="Georgia"/>
            </a:endParaRPr>
          </a:p>
          <a:p>
            <a:pPr marL="215900" marR="0" lvl="0" indent="-215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✓"/>
            </a:pPr>
            <a:r>
              <a:rPr lang="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Pay the property tax (if the tenant is 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living in </a:t>
            </a:r>
            <a:r>
              <a:rPr lang="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the </a:t>
            </a:r>
            <a:r>
              <a:rPr lang="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building on 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the </a:t>
            </a:r>
            <a:r>
              <a:rPr lang="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1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st of</a:t>
            </a:r>
            <a:r>
              <a:rPr lang="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Januar </a:t>
            </a:r>
            <a:r>
              <a:rPr lang="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and if the building is liable for property tax</a:t>
            </a:r>
            <a:r>
              <a:rPr lang="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)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,</a:t>
            </a:r>
          </a:p>
          <a:p>
            <a:pPr marL="215900" marR="0" lvl="0" indent="-215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✓"/>
            </a:pPr>
            <a:endParaRPr dirty="0">
              <a:solidFill>
                <a:schemeClr val="dk1"/>
              </a:solidFill>
              <a:latin typeface="Georgia"/>
              <a:ea typeface="Calibri"/>
              <a:cs typeface="Georgia"/>
            </a:endParaRPr>
          </a:p>
          <a:p>
            <a:pPr marL="215900" marR="0" lvl="0" indent="-215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✓"/>
            </a:pPr>
            <a:r>
              <a:rPr lang="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Allow the </a:t>
            </a:r>
            <a:r>
              <a:rPr lang="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owner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access </a:t>
            </a:r>
            <a:r>
              <a:rPr lang="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to the </a:t>
            </a:r>
            <a:r>
              <a:rPr lang="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accomodation,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according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to </a:t>
            </a:r>
            <a:r>
              <a:rPr lang="fr-FR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agreed</a:t>
            </a:r>
            <a:r>
              <a:rPr lang="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conditions and by appointment (</a:t>
            </a:r>
            <a:r>
              <a:rPr lang="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work, </a:t>
            </a:r>
            <a:r>
              <a:rPr lang="fr-FR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visits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by </a:t>
            </a:r>
            <a:r>
              <a:rPr lang="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future tenants</a:t>
            </a:r>
            <a:r>
              <a:rPr lang="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...)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.</a:t>
            </a:r>
            <a:endParaRPr dirty="0">
              <a:solidFill>
                <a:schemeClr val="dk1"/>
              </a:solidFill>
              <a:latin typeface="Georgia"/>
              <a:ea typeface="Calibri"/>
              <a:cs typeface="Georgia"/>
            </a:endParaRPr>
          </a:p>
        </p:txBody>
      </p:sp>
      <p:pic>
        <p:nvPicPr>
          <p:cNvPr id="8" name="Image 7" descr="18-arrow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251499" y="4794537"/>
            <a:ext cx="814367" cy="257340"/>
          </a:xfrm>
          <a:prstGeom prst="rect">
            <a:avLst/>
          </a:prstGeom>
        </p:spPr>
      </p:pic>
      <p:pic>
        <p:nvPicPr>
          <p:cNvPr id="9" name="Image 8" descr="18-arrow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37" y="4765332"/>
            <a:ext cx="814367" cy="257340"/>
          </a:xfrm>
          <a:prstGeom prst="rect">
            <a:avLst/>
          </a:prstGeom>
        </p:spPr>
      </p:pic>
      <p:pic>
        <p:nvPicPr>
          <p:cNvPr id="10" name="Image 9" descr="iconmonstr-home-5-240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231" y="77829"/>
            <a:ext cx="616076" cy="61607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88"/>
          <p:cNvSpPr/>
          <p:nvPr/>
        </p:nvSpPr>
        <p:spPr>
          <a:xfrm>
            <a:off x="259010" y="788596"/>
            <a:ext cx="7346092" cy="1742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215900" marR="0" lvl="0" indent="-215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✓"/>
            </a:pPr>
            <a:r>
              <a:rPr lang="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Provide proper housing that is appropriate for residential use,</a:t>
            </a:r>
            <a:endParaRPr lang="fr-FR" dirty="0">
              <a:solidFill>
                <a:schemeClr val="dk1"/>
              </a:solidFill>
              <a:latin typeface="Georgia"/>
              <a:ea typeface="Calibri"/>
              <a:cs typeface="Georgia"/>
              <a:sym typeface="Calibri"/>
            </a:endParaRPr>
          </a:p>
          <a:p>
            <a:pPr marL="215900" marR="0" lvl="0" indent="-215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✓"/>
            </a:pPr>
            <a:endParaRPr dirty="0">
              <a:solidFill>
                <a:schemeClr val="dk1"/>
              </a:solidFill>
              <a:latin typeface="Georgia"/>
              <a:ea typeface="Calibri"/>
              <a:cs typeface="Georgia"/>
              <a:sym typeface="Calibri"/>
            </a:endParaRPr>
          </a:p>
          <a:p>
            <a:pPr marL="215900" marR="0" lvl="0" indent="-215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✓"/>
            </a:pPr>
            <a:r>
              <a:rPr lang="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Offer the housing in an appropriate condition, </a:t>
            </a:r>
            <a:endParaRPr lang="fr-FR" dirty="0">
              <a:solidFill>
                <a:schemeClr val="dk1"/>
              </a:solidFill>
              <a:latin typeface="Georgia"/>
              <a:ea typeface="Calibri"/>
              <a:cs typeface="Georgia"/>
              <a:sym typeface="Calibri"/>
            </a:endParaRPr>
          </a:p>
          <a:p>
            <a:pPr marL="215900" marR="0" lvl="0" indent="-215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✓"/>
            </a:pPr>
            <a:endParaRPr dirty="0">
              <a:solidFill>
                <a:schemeClr val="dk1"/>
              </a:solidFill>
              <a:latin typeface="Georgia"/>
              <a:ea typeface="Calibri"/>
              <a:cs typeface="Georgia"/>
            </a:endParaRPr>
          </a:p>
          <a:p>
            <a:pPr marL="215900" marR="0" lvl="0" indent="-215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✓"/>
            </a:pPr>
            <a:r>
              <a:rPr lang="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Freely provide a rental receipt upon request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,</a:t>
            </a:r>
          </a:p>
          <a:p>
            <a:pPr marL="215900" marR="0" lvl="0" indent="-215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✓"/>
            </a:pPr>
            <a:endParaRPr lang="fr-FR" dirty="0">
              <a:solidFill>
                <a:schemeClr val="dk1"/>
              </a:solidFill>
              <a:latin typeface="Georgia"/>
              <a:ea typeface="Calibri"/>
              <a:cs typeface="Georgia"/>
              <a:sym typeface="Calibri"/>
            </a:endParaRPr>
          </a:p>
          <a:p>
            <a:pPr marL="215900" indent="-215900">
              <a:buClr>
                <a:schemeClr val="dk1"/>
              </a:buClr>
              <a:buSzPts val="1400"/>
              <a:buFont typeface="Noto Sans Symbols"/>
              <a:buChar char="✓"/>
            </a:pPr>
            <a:r>
              <a:rPr lang="fr-FR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Make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any </a:t>
            </a:r>
            <a:r>
              <a:rPr lang="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rental repairs </a:t>
            </a:r>
            <a:r>
              <a:rPr lang="fr-FR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required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.</a:t>
            </a:r>
            <a:endParaRPr lang="fr-FR" dirty="0">
              <a:solidFill>
                <a:schemeClr val="dk1"/>
              </a:solidFill>
              <a:latin typeface="Georgia"/>
              <a:ea typeface="Calibri"/>
              <a:cs typeface="Georgia"/>
              <a:sym typeface="Calibri"/>
            </a:endParaRP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</a:pP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Shape 187"/>
          <p:cNvSpPr txBox="1"/>
          <p:nvPr/>
        </p:nvSpPr>
        <p:spPr>
          <a:xfrm>
            <a:off x="259010" y="223945"/>
            <a:ext cx="7821827" cy="3924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fr" sz="2100" b="1" dirty="0">
                <a:solidFill>
                  <a:srgbClr val="5D9936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3.</a:t>
            </a:r>
            <a:r>
              <a:rPr lang="fr-FR" sz="2100" b="1" dirty="0">
                <a:solidFill>
                  <a:srgbClr val="5D9936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4</a:t>
            </a:r>
            <a:r>
              <a:rPr lang="fr" sz="2100" b="1" dirty="0">
                <a:solidFill>
                  <a:srgbClr val="5D9936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 Responsibilities of the </a:t>
            </a:r>
            <a:r>
              <a:rPr lang="fr-FR" sz="2100" b="1" dirty="0" smtClean="0">
                <a:solidFill>
                  <a:srgbClr val="5D9936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landlord</a:t>
            </a:r>
            <a:endParaRPr sz="2100" b="1" dirty="0">
              <a:solidFill>
                <a:srgbClr val="5D9936"/>
              </a:solidFill>
              <a:latin typeface="Chalkboard SE Regular"/>
              <a:ea typeface="Calibri"/>
              <a:cs typeface="Chalkboard SE Regular"/>
              <a:sym typeface="Calibri"/>
            </a:endParaRPr>
          </a:p>
        </p:txBody>
      </p:sp>
      <p:pic>
        <p:nvPicPr>
          <p:cNvPr id="4" name="Image 3" descr="iconmonstr-home-5-240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231" y="77829"/>
            <a:ext cx="616076" cy="616076"/>
          </a:xfrm>
          <a:prstGeom prst="rect">
            <a:avLst/>
          </a:prstGeom>
        </p:spPr>
      </p:pic>
      <p:pic>
        <p:nvPicPr>
          <p:cNvPr id="5" name="Image 4" descr="18-arrow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251499" y="4794537"/>
            <a:ext cx="814367" cy="257340"/>
          </a:xfrm>
          <a:prstGeom prst="rect">
            <a:avLst/>
          </a:prstGeom>
        </p:spPr>
      </p:pic>
      <p:pic>
        <p:nvPicPr>
          <p:cNvPr id="6" name="Image 5" descr="18-arrow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37" y="4765332"/>
            <a:ext cx="814367" cy="257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179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/>
          <p:nvPr/>
        </p:nvSpPr>
        <p:spPr>
          <a:xfrm>
            <a:off x="139295" y="572335"/>
            <a:ext cx="7751700" cy="33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285750" marR="0" lvl="0" indent="-2857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</a:pPr>
            <a:r>
              <a:rPr lang="fr" sz="13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A condition report is a mandatory document that describes the rented accommodation. It is attached to the lease agreement. It allows </a:t>
            </a:r>
            <a:r>
              <a:rPr lang="fr" sz="1300" b="1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the condition of the dwelling at the beginning to be compared with its condition at the end of the rental </a:t>
            </a:r>
            <a:r>
              <a:rPr lang="fr" sz="13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and to determine, in the event that repairs are necessary, those which are incumbent on the owner and/or the tenant.</a:t>
            </a:r>
            <a:endParaRPr sz="1300" b="0" i="0" u="none" strike="noStrike" cap="none" dirty="0">
              <a:solidFill>
                <a:srgbClr val="000000"/>
              </a:solidFill>
              <a:latin typeface="Georgia"/>
              <a:cs typeface="Georgia"/>
              <a:sym typeface="Arial"/>
            </a:endParaRPr>
          </a:p>
          <a:p>
            <a:pPr marL="285750" marR="0" lvl="0" indent="-2857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</a:pPr>
            <a:endParaRPr sz="1300" b="0" i="0" u="none" strike="noStrike" cap="none" dirty="0">
              <a:solidFill>
                <a:schemeClr val="dk1"/>
              </a:solidFill>
              <a:latin typeface="Georgia"/>
              <a:ea typeface="Calibri"/>
              <a:cs typeface="Georgia"/>
              <a:sym typeface="Calibri"/>
            </a:endParaRPr>
          </a:p>
          <a:p>
            <a:pPr marL="285750" marR="0" lvl="0" indent="-2857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</a:pPr>
            <a:r>
              <a:rPr lang="fr" sz="13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If the unit is furnished, an inventory must be attached to the condition report. It specifies the equipment and furniture provided with the </a:t>
            </a:r>
            <a:r>
              <a:rPr lang="fr" sz="1300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accommodation</a:t>
            </a:r>
            <a:r>
              <a:rPr lang="fr" sz="13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and their condition.</a:t>
            </a:r>
            <a:endParaRPr sz="1300" b="0" i="0" u="none" strike="noStrike" cap="none" dirty="0">
              <a:solidFill>
                <a:srgbClr val="000000"/>
              </a:solidFill>
              <a:latin typeface="Georgia"/>
              <a:cs typeface="Georgia"/>
              <a:sym typeface="Arial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300" b="0" i="0" u="none" strike="noStrike" cap="none" dirty="0">
              <a:solidFill>
                <a:schemeClr val="dk1"/>
              </a:solidFill>
              <a:latin typeface="Georgia"/>
              <a:ea typeface="Calibri"/>
              <a:cs typeface="Georgia"/>
              <a:sym typeface="Calibri"/>
            </a:endParaRPr>
          </a:p>
          <a:p>
            <a:pPr marL="596900" marR="0" lvl="1" indent="-2540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✓"/>
            </a:pPr>
            <a:r>
              <a:rPr lang="fr" sz="13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Check the proper functioning of equipment (appliances, smoke detectors...)</a:t>
            </a:r>
            <a:endParaRPr sz="1300" b="0" i="0" u="none" strike="noStrike" cap="none" dirty="0">
              <a:solidFill>
                <a:srgbClr val="000000"/>
              </a:solidFill>
              <a:latin typeface="Georgia"/>
              <a:cs typeface="Georgia"/>
              <a:sym typeface="Arial"/>
            </a:endParaRPr>
          </a:p>
          <a:p>
            <a:pPr marL="596900" marR="0" lvl="1" indent="-2540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✓"/>
            </a:pPr>
            <a:r>
              <a:rPr lang="fr" sz="13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Take a reading from the water, electricity and gas meters</a:t>
            </a:r>
            <a:endParaRPr sz="1300" b="0" i="0" u="none" strike="noStrike" cap="none" dirty="0">
              <a:solidFill>
                <a:srgbClr val="000000"/>
              </a:solidFill>
              <a:latin typeface="Georgia"/>
              <a:cs typeface="Georgia"/>
              <a:sym typeface="Arial"/>
            </a:endParaRPr>
          </a:p>
          <a:p>
            <a:pPr marL="254000" marR="0" lvl="0" indent="-1651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300" b="0" i="0" u="none" strike="noStrike" cap="none" dirty="0">
              <a:solidFill>
                <a:schemeClr val="dk1"/>
              </a:solidFill>
              <a:latin typeface="Georgia"/>
              <a:cs typeface="Georgia"/>
              <a:sym typeface="Arial"/>
            </a:endParaRPr>
          </a:p>
          <a:p>
            <a:pPr marL="254000" marR="0" lvl="0" indent="-2540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fr" sz="13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In the event of renting through an agency or with a professional: preparing the condition report at the start of the lease incurs costs. The cost, calculated according to the surface area of the </a:t>
            </a:r>
            <a:r>
              <a:rPr lang="fr" sz="1300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accommodation</a:t>
            </a:r>
            <a:r>
              <a:rPr lang="fr" sz="13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, is shared equally between the owner and the tenant. The condition report upon exiting the premises is free.</a:t>
            </a:r>
            <a:endParaRPr sz="1300" b="0" i="0" u="none" strike="noStrike" cap="none" dirty="0">
              <a:solidFill>
                <a:schemeClr val="dk1"/>
              </a:solidFill>
              <a:latin typeface="Georgia"/>
              <a:ea typeface="Calibri"/>
              <a:cs typeface="Georgia"/>
              <a:sym typeface="Calibri"/>
            </a:endParaRPr>
          </a:p>
          <a:p>
            <a:pPr marL="254000" marR="0" lvl="0" indent="-1651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54000" marR="0" lvl="0" indent="-1651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54000" marR="0" lvl="0" indent="-1651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fr-FR" sz="14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</a:t>
            </a:r>
            <a:endParaRPr sz="1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Shape 178"/>
          <p:cNvSpPr txBox="1"/>
          <p:nvPr/>
        </p:nvSpPr>
        <p:spPr>
          <a:xfrm>
            <a:off x="-204261" y="86481"/>
            <a:ext cx="6491134" cy="4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342900" marR="0" lvl="1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fr" sz="2100" b="1" i="0" u="none" strike="noStrike" cap="none" dirty="0" smtClean="0">
                <a:solidFill>
                  <a:srgbClr val="5D9936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3.</a:t>
            </a:r>
            <a:r>
              <a:rPr lang="fr-FR" sz="2100" b="1" i="0" u="none" strike="noStrike" cap="none" dirty="0" smtClean="0">
                <a:solidFill>
                  <a:srgbClr val="5D9936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5</a:t>
            </a:r>
            <a:r>
              <a:rPr lang="fr" sz="2100" b="1" i="0" u="none" strike="noStrike" cap="none" dirty="0" smtClean="0">
                <a:solidFill>
                  <a:srgbClr val="5D9936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 Condition</a:t>
            </a:r>
            <a:r>
              <a:rPr lang="fr-FR" sz="2100" b="1" i="0" u="none" strike="noStrike" cap="none" dirty="0" smtClean="0">
                <a:solidFill>
                  <a:srgbClr val="5D9936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 &amp; </a:t>
            </a:r>
            <a:r>
              <a:rPr lang="fr-FR" sz="2100" b="1" i="0" u="none" strike="noStrike" cap="none" dirty="0" err="1" smtClean="0">
                <a:solidFill>
                  <a:srgbClr val="5D9936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Inventory</a:t>
            </a:r>
            <a:r>
              <a:rPr lang="fr" sz="2100" b="1" i="0" u="none" strike="noStrike" cap="none" dirty="0" smtClean="0">
                <a:solidFill>
                  <a:srgbClr val="5D9936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 </a:t>
            </a:r>
            <a:r>
              <a:rPr lang="fr" sz="2100" b="1" i="0" u="none" strike="noStrike" cap="none" dirty="0">
                <a:solidFill>
                  <a:srgbClr val="5D9936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report </a:t>
            </a:r>
            <a:endParaRPr sz="2100" b="1" i="0" u="none" strike="noStrike" cap="none" dirty="0">
              <a:solidFill>
                <a:srgbClr val="5D9936"/>
              </a:solidFill>
              <a:latin typeface="Chalkboard SE Regular"/>
              <a:ea typeface="Calibri"/>
              <a:cs typeface="Chalkboard SE Regular"/>
              <a:sym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8033" y="3706846"/>
            <a:ext cx="8188191" cy="788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80000"/>
              </a:lnSpc>
              <a:buSzPts val="1300"/>
            </a:pPr>
            <a:endParaRPr lang="fr-FR" b="1" dirty="0">
              <a:solidFill>
                <a:srgbClr val="5D9936"/>
              </a:solidFill>
              <a:latin typeface="Georgia"/>
              <a:ea typeface="Calibri"/>
              <a:cs typeface="Georgia"/>
              <a:sym typeface="Calibri"/>
            </a:endParaRPr>
          </a:p>
          <a:p>
            <a:pPr marL="457200" lvl="0">
              <a:lnSpc>
                <a:spcPct val="80000"/>
              </a:lnSpc>
              <a:buSzPts val="1300"/>
            </a:pPr>
            <a:r>
              <a:rPr lang="fr-FR" b="1" dirty="0">
                <a:solidFill>
                  <a:srgbClr val="5D9936"/>
                </a:solidFill>
                <a:latin typeface="Georgia"/>
                <a:ea typeface="Calibri"/>
                <a:cs typeface="Georgia"/>
                <a:sym typeface="Calibri"/>
              </a:rPr>
              <a:t>As a tenant, </a:t>
            </a:r>
            <a:r>
              <a:rPr lang="fr-FR" b="1" dirty="0" err="1">
                <a:solidFill>
                  <a:srgbClr val="5D9936"/>
                </a:solidFill>
                <a:latin typeface="Georgia"/>
                <a:ea typeface="Calibri"/>
                <a:cs typeface="Georgia"/>
                <a:sym typeface="Calibri"/>
              </a:rPr>
              <a:t>you</a:t>
            </a:r>
            <a:r>
              <a:rPr lang="fr-FR" b="1" dirty="0">
                <a:solidFill>
                  <a:srgbClr val="5D9936"/>
                </a:solidFill>
                <a:latin typeface="Georgia"/>
                <a:ea typeface="Calibri"/>
                <a:cs typeface="Georgia"/>
                <a:sym typeface="Calibri"/>
              </a:rPr>
              <a:t> have </a:t>
            </a:r>
            <a:r>
              <a:rPr lang="fr-FR" b="1" dirty="0" smtClean="0">
                <a:solidFill>
                  <a:srgbClr val="5D9936"/>
                </a:solidFill>
                <a:latin typeface="Georgia"/>
                <a:ea typeface="Calibri"/>
                <a:cs typeface="Georgia"/>
                <a:sym typeface="Calibri"/>
              </a:rPr>
              <a:t>the </a:t>
            </a:r>
            <a:r>
              <a:rPr lang="fr-FR" b="1" dirty="0">
                <a:solidFill>
                  <a:srgbClr val="5D9936"/>
                </a:solidFill>
                <a:latin typeface="Georgia"/>
                <a:ea typeface="Calibri"/>
                <a:cs typeface="Georgia"/>
                <a:sym typeface="Calibri"/>
              </a:rPr>
              <a:t>right of rectification of the condition &amp; </a:t>
            </a:r>
            <a:r>
              <a:rPr lang="fr-FR" b="1" dirty="0" err="1">
                <a:solidFill>
                  <a:srgbClr val="5D9936"/>
                </a:solidFill>
                <a:latin typeface="Georgia"/>
                <a:ea typeface="Calibri"/>
                <a:cs typeface="Georgia"/>
                <a:sym typeface="Calibri"/>
              </a:rPr>
              <a:t>inventory</a:t>
            </a:r>
            <a:r>
              <a:rPr lang="fr-FR" b="1" dirty="0">
                <a:solidFill>
                  <a:srgbClr val="5D9936"/>
                </a:solidFill>
                <a:latin typeface="Georgia"/>
                <a:ea typeface="Calibri"/>
                <a:cs typeface="Georgia"/>
                <a:sym typeface="Calibri"/>
              </a:rPr>
              <a:t> report made </a:t>
            </a:r>
            <a:r>
              <a:rPr lang="fr-FR" b="1" dirty="0" err="1">
                <a:solidFill>
                  <a:srgbClr val="5D9936"/>
                </a:solidFill>
                <a:latin typeface="Georgia"/>
                <a:ea typeface="Calibri"/>
                <a:cs typeface="Georgia"/>
                <a:sym typeface="Calibri"/>
              </a:rPr>
              <a:t>at</a:t>
            </a:r>
            <a:r>
              <a:rPr lang="fr-FR" b="1" dirty="0">
                <a:solidFill>
                  <a:srgbClr val="5D9936"/>
                </a:solidFill>
                <a:latin typeface="Georgia"/>
                <a:ea typeface="Calibri"/>
                <a:cs typeface="Georgia"/>
                <a:sym typeface="Calibri"/>
              </a:rPr>
              <a:t> the moment of signature of the </a:t>
            </a:r>
            <a:r>
              <a:rPr lang="fr-FR" b="1" dirty="0" err="1">
                <a:solidFill>
                  <a:srgbClr val="5D9936"/>
                </a:solidFill>
                <a:latin typeface="Georgia"/>
                <a:ea typeface="Calibri"/>
                <a:cs typeface="Georgia"/>
                <a:sym typeface="Calibri"/>
              </a:rPr>
              <a:t>lease</a:t>
            </a:r>
            <a:r>
              <a:rPr lang="fr-FR" b="1" dirty="0">
                <a:solidFill>
                  <a:srgbClr val="5D9936"/>
                </a:solidFill>
                <a:latin typeface="Georgia"/>
                <a:ea typeface="Calibri"/>
                <a:cs typeface="Georgia"/>
                <a:sym typeface="Calibri"/>
              </a:rPr>
              <a:t> (</a:t>
            </a:r>
            <a:r>
              <a:rPr lang="fr-FR" b="1" dirty="0" err="1">
                <a:solidFill>
                  <a:srgbClr val="5D9936"/>
                </a:solidFill>
                <a:latin typeface="Georgia"/>
                <a:ea typeface="Calibri"/>
                <a:cs typeface="Georgia"/>
                <a:sym typeface="Calibri"/>
              </a:rPr>
              <a:t>within</a:t>
            </a:r>
            <a:r>
              <a:rPr lang="fr-FR" b="1" dirty="0">
                <a:solidFill>
                  <a:srgbClr val="5D9936"/>
                </a:solidFill>
                <a:latin typeface="Georgia"/>
                <a:ea typeface="Calibri"/>
                <a:cs typeface="Georgia"/>
                <a:sym typeface="Calibri"/>
              </a:rPr>
              <a:t> 10 </a:t>
            </a:r>
            <a:r>
              <a:rPr lang="fr-FR" b="1" dirty="0" err="1">
                <a:solidFill>
                  <a:srgbClr val="5D9936"/>
                </a:solidFill>
                <a:latin typeface="Georgia"/>
                <a:ea typeface="Calibri"/>
                <a:cs typeface="Georgia"/>
                <a:sym typeface="Calibri"/>
              </a:rPr>
              <a:t>days</a:t>
            </a:r>
            <a:r>
              <a:rPr lang="fr-FR" b="1" dirty="0">
                <a:solidFill>
                  <a:srgbClr val="5D9936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b="1" dirty="0" err="1">
                <a:solidFill>
                  <a:srgbClr val="5D9936"/>
                </a:solidFill>
                <a:latin typeface="Georgia"/>
                <a:ea typeface="Calibri"/>
                <a:cs typeface="Georgia"/>
                <a:sym typeface="Calibri"/>
              </a:rPr>
              <a:t>after</a:t>
            </a:r>
            <a:r>
              <a:rPr lang="fr-FR" b="1" dirty="0">
                <a:solidFill>
                  <a:srgbClr val="5D9936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b="1" dirty="0" err="1">
                <a:solidFill>
                  <a:srgbClr val="5D9936"/>
                </a:solidFill>
                <a:latin typeface="Georgia"/>
                <a:ea typeface="Calibri"/>
                <a:cs typeface="Georgia"/>
                <a:sym typeface="Calibri"/>
              </a:rPr>
              <a:t>your</a:t>
            </a:r>
            <a:r>
              <a:rPr lang="fr-FR" b="1" dirty="0">
                <a:solidFill>
                  <a:srgbClr val="5D9936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b="1" dirty="0" err="1">
                <a:solidFill>
                  <a:srgbClr val="5D9936"/>
                </a:solidFill>
                <a:latin typeface="Georgia"/>
                <a:ea typeface="Calibri"/>
                <a:cs typeface="Georgia"/>
                <a:sym typeface="Calibri"/>
              </a:rPr>
              <a:t>arrival</a:t>
            </a:r>
            <a:r>
              <a:rPr lang="fr-FR" b="1" dirty="0">
                <a:solidFill>
                  <a:srgbClr val="5D9936"/>
                </a:solidFill>
                <a:latin typeface="Georgia"/>
                <a:ea typeface="Calibri"/>
                <a:cs typeface="Georgia"/>
                <a:sym typeface="Calibri"/>
              </a:rPr>
              <a:t>). Corrections must </a:t>
            </a:r>
            <a:r>
              <a:rPr lang="fr-FR" b="1" dirty="0" err="1">
                <a:solidFill>
                  <a:srgbClr val="5D9936"/>
                </a:solidFill>
                <a:latin typeface="Georgia"/>
                <a:ea typeface="Calibri"/>
                <a:cs typeface="Georgia"/>
                <a:sym typeface="Calibri"/>
              </a:rPr>
              <a:t>be</a:t>
            </a:r>
            <a:r>
              <a:rPr lang="fr-FR" b="1" dirty="0">
                <a:solidFill>
                  <a:srgbClr val="5D9936"/>
                </a:solidFill>
                <a:latin typeface="Georgia"/>
                <a:ea typeface="Calibri"/>
                <a:cs typeface="Georgia"/>
                <a:sym typeface="Calibri"/>
              </a:rPr>
              <a:t> sent by </a:t>
            </a:r>
            <a:r>
              <a:rPr lang="fr-FR" b="1" dirty="0" err="1">
                <a:solidFill>
                  <a:srgbClr val="5D9936"/>
                </a:solidFill>
                <a:latin typeface="Georgia"/>
                <a:ea typeface="Calibri"/>
                <a:cs typeface="Georgia"/>
                <a:sym typeface="Calibri"/>
              </a:rPr>
              <a:t>registered</a:t>
            </a:r>
            <a:r>
              <a:rPr lang="fr-FR" b="1" dirty="0">
                <a:solidFill>
                  <a:srgbClr val="5D9936"/>
                </a:solidFill>
                <a:latin typeface="Georgia"/>
                <a:ea typeface="Calibri"/>
                <a:cs typeface="Georgia"/>
                <a:sym typeface="Calibri"/>
              </a:rPr>
              <a:t> mail </a:t>
            </a:r>
            <a:r>
              <a:rPr lang="fr-FR" b="1" dirty="0" err="1">
                <a:solidFill>
                  <a:srgbClr val="5D9936"/>
                </a:solidFill>
                <a:latin typeface="Georgia"/>
                <a:ea typeface="Calibri"/>
                <a:cs typeface="Georgia"/>
                <a:sym typeface="Calibri"/>
              </a:rPr>
              <a:t>with</a:t>
            </a:r>
            <a:r>
              <a:rPr lang="fr-FR" b="1" dirty="0">
                <a:solidFill>
                  <a:srgbClr val="5D9936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b="1" dirty="0" smtClean="0">
                <a:solidFill>
                  <a:srgbClr val="5D9936"/>
                </a:solidFill>
                <a:latin typeface="Georgia"/>
                <a:ea typeface="Calibri"/>
                <a:cs typeface="Georgia"/>
                <a:sym typeface="Calibri"/>
              </a:rPr>
              <a:t>an </a:t>
            </a:r>
            <a:r>
              <a:rPr lang="fr-FR" b="1" dirty="0" err="1" smtClean="0">
                <a:solidFill>
                  <a:srgbClr val="5D9936"/>
                </a:solidFill>
                <a:latin typeface="Georgia"/>
                <a:ea typeface="Calibri"/>
                <a:cs typeface="Georgia"/>
                <a:sym typeface="Calibri"/>
              </a:rPr>
              <a:t>acknowledgement</a:t>
            </a:r>
            <a:r>
              <a:rPr lang="fr-FR" b="1" dirty="0" smtClean="0">
                <a:solidFill>
                  <a:srgbClr val="5D9936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b="1" dirty="0">
                <a:solidFill>
                  <a:srgbClr val="5D9936"/>
                </a:solidFill>
                <a:latin typeface="Georgia"/>
                <a:ea typeface="Calibri"/>
                <a:cs typeface="Georgia"/>
                <a:sym typeface="Calibri"/>
              </a:rPr>
              <a:t>of </a:t>
            </a:r>
            <a:r>
              <a:rPr lang="fr-FR" b="1" dirty="0" err="1">
                <a:solidFill>
                  <a:srgbClr val="5D9936"/>
                </a:solidFill>
                <a:latin typeface="Georgia"/>
                <a:ea typeface="Calibri"/>
                <a:cs typeface="Georgia"/>
                <a:sym typeface="Calibri"/>
              </a:rPr>
              <a:t>receipt</a:t>
            </a:r>
            <a:r>
              <a:rPr lang="fr-FR" b="1" dirty="0">
                <a:solidFill>
                  <a:srgbClr val="5D9936"/>
                </a:solidFill>
                <a:latin typeface="Georgia"/>
                <a:ea typeface="Calibri"/>
                <a:cs typeface="Georgia"/>
                <a:sym typeface="Calibri"/>
              </a:rPr>
              <a:t>.</a:t>
            </a:r>
          </a:p>
        </p:txBody>
      </p:sp>
      <p:pic>
        <p:nvPicPr>
          <p:cNvPr id="10" name="Image 9" descr="7-arrow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652" y="3872335"/>
            <a:ext cx="606598" cy="529560"/>
          </a:xfrm>
          <a:prstGeom prst="rect">
            <a:avLst/>
          </a:prstGeom>
        </p:spPr>
      </p:pic>
      <p:pic>
        <p:nvPicPr>
          <p:cNvPr id="6" name="Image 5" descr="18-arrow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251499" y="4794537"/>
            <a:ext cx="814367" cy="257340"/>
          </a:xfrm>
          <a:prstGeom prst="rect">
            <a:avLst/>
          </a:prstGeom>
        </p:spPr>
      </p:pic>
      <p:pic>
        <p:nvPicPr>
          <p:cNvPr id="7" name="Image 6" descr="18-arrow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37" y="4765332"/>
            <a:ext cx="814367" cy="257340"/>
          </a:xfrm>
          <a:prstGeom prst="rect">
            <a:avLst/>
          </a:prstGeom>
        </p:spPr>
      </p:pic>
      <p:pic>
        <p:nvPicPr>
          <p:cNvPr id="8" name="Image 7" descr="iconmonstr-home-5-240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231" y="77829"/>
            <a:ext cx="616076" cy="61607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/>
          <p:nvPr/>
        </p:nvSpPr>
        <p:spPr>
          <a:xfrm>
            <a:off x="2104345" y="325978"/>
            <a:ext cx="4833256" cy="392415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fr" sz="2100" dirty="0">
                <a:solidFill>
                  <a:schemeClr val="tx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4. MOV</a:t>
            </a:r>
            <a:r>
              <a:rPr lang="fr-FR" sz="2100" dirty="0">
                <a:solidFill>
                  <a:schemeClr val="tx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E </a:t>
            </a:r>
            <a:r>
              <a:rPr lang="fr" sz="2100" dirty="0">
                <a:solidFill>
                  <a:schemeClr val="tx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IN</a:t>
            </a:r>
            <a:endParaRPr sz="2100" dirty="0">
              <a:solidFill>
                <a:schemeClr val="tx1"/>
              </a:solidFill>
              <a:latin typeface="Chalkboard SE Regular"/>
              <a:ea typeface="Calibri"/>
              <a:cs typeface="Chalkboard SE Regular"/>
              <a:sym typeface="Calibri"/>
            </a:endParaRPr>
          </a:p>
        </p:txBody>
      </p:sp>
      <p:grpSp>
        <p:nvGrpSpPr>
          <p:cNvPr id="196" name="Shape 196"/>
          <p:cNvGrpSpPr/>
          <p:nvPr/>
        </p:nvGrpSpPr>
        <p:grpSpPr>
          <a:xfrm>
            <a:off x="2104345" y="1154829"/>
            <a:ext cx="4833256" cy="1176723"/>
            <a:chOff x="1693079" y="1743629"/>
            <a:chExt cx="6131268" cy="1568964"/>
          </a:xfrm>
        </p:grpSpPr>
        <p:sp>
          <p:nvSpPr>
            <p:cNvPr id="197" name="Shape 197">
              <a:hlinkClick r:id="rId3" action="ppaction://hlinksldjump"/>
            </p:cNvPr>
            <p:cNvSpPr/>
            <p:nvPr/>
          </p:nvSpPr>
          <p:spPr>
            <a:xfrm>
              <a:off x="3903523" y="1743629"/>
              <a:ext cx="1608438" cy="1568964"/>
            </a:xfrm>
            <a:prstGeom prst="roundRect">
              <a:avLst>
                <a:gd name="adj" fmla="val 18047"/>
              </a:avLst>
            </a:prstGeom>
            <a:solidFill>
              <a:srgbClr val="FF0000"/>
            </a:solidFill>
            <a:ln w="19050" cap="flat" cmpd="sng">
              <a:solidFill>
                <a:schemeClr val="lt1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lvl="0" algn="ctr">
                <a:lnSpc>
                  <a:spcPct val="90000"/>
                </a:lnSpc>
                <a:buClr>
                  <a:schemeClr val="lt1"/>
                </a:buClr>
                <a:buSzPts val="1400"/>
              </a:pPr>
              <a:r>
                <a:rPr lang="fr" dirty="0">
                  <a:solidFill>
                    <a:schemeClr val="lt1"/>
                  </a:solidFill>
                  <a:latin typeface="Chalkboard SE Regular"/>
                  <a:ea typeface="Calibri"/>
                  <a:cs typeface="Chalkboard SE Regular"/>
                  <a:sym typeface="Calibri"/>
                </a:rPr>
                <a:t>4.2 </a:t>
              </a:r>
              <a:endParaRPr lang="fr-FR" dirty="0">
                <a:solidFill>
                  <a:schemeClr val="lt1"/>
                </a:solidFill>
                <a:latin typeface="Chalkboard SE Regular"/>
                <a:ea typeface="Calibri"/>
                <a:cs typeface="Chalkboard SE Regular"/>
                <a:sym typeface="Calibri"/>
              </a:endParaRPr>
            </a:p>
            <a:p>
              <a:pPr lvl="0" algn="ctr">
                <a:lnSpc>
                  <a:spcPct val="90000"/>
                </a:lnSpc>
                <a:buClr>
                  <a:schemeClr val="lt1"/>
                </a:buClr>
                <a:buSzPts val="1400"/>
              </a:pPr>
              <a:r>
                <a:rPr lang="fr" dirty="0">
                  <a:solidFill>
                    <a:schemeClr val="lt1"/>
                  </a:solidFill>
                  <a:latin typeface="Chalkboard SE Regular"/>
                  <a:ea typeface="Calibri"/>
                  <a:cs typeface="Chalkboard SE Regular"/>
                  <a:sym typeface="Calibri"/>
                </a:rPr>
                <a:t>Sign up </a:t>
              </a:r>
              <a:r>
                <a:rPr lang="fr-FR" dirty="0">
                  <a:solidFill>
                    <a:schemeClr val="lt1"/>
                  </a:solidFill>
                  <a:latin typeface="Chalkboard SE Regular"/>
                  <a:ea typeface="Calibri"/>
                  <a:cs typeface="Chalkboard SE Regular"/>
                  <a:sym typeface="Calibri"/>
                </a:rPr>
                <a:t>for </a:t>
              </a:r>
              <a:r>
                <a:rPr lang="fr" dirty="0" smtClean="0">
                  <a:solidFill>
                    <a:schemeClr val="lt1"/>
                  </a:solidFill>
                  <a:latin typeface="Chalkboard SE Regular"/>
                  <a:ea typeface="Calibri"/>
                  <a:cs typeface="Chalkboard SE Regular"/>
                  <a:sym typeface="Calibri"/>
                </a:rPr>
                <a:t> electricity</a:t>
              </a:r>
              <a:r>
                <a:rPr lang="fr" dirty="0">
                  <a:solidFill>
                    <a:schemeClr val="lt1"/>
                  </a:solidFill>
                  <a:latin typeface="Chalkboard SE Regular"/>
                  <a:ea typeface="Calibri"/>
                  <a:cs typeface="Chalkboard SE Regular"/>
                  <a:sym typeface="Calibri"/>
                </a:rPr>
                <a:t>, water, </a:t>
              </a:r>
              <a:r>
                <a:rPr lang="fr" dirty="0" smtClean="0">
                  <a:solidFill>
                    <a:schemeClr val="lt1"/>
                  </a:solidFill>
                  <a:latin typeface="Chalkboard SE Regular"/>
                  <a:ea typeface="Calibri"/>
                  <a:cs typeface="Chalkboard SE Regular"/>
                  <a:sym typeface="Calibri"/>
                </a:rPr>
                <a:t>gas</a:t>
              </a:r>
              <a:r>
                <a:rPr lang="mr-IN" dirty="0" smtClean="0">
                  <a:solidFill>
                    <a:schemeClr val="lt1"/>
                  </a:solidFill>
                  <a:latin typeface="Chalkboard SE Regular"/>
                  <a:ea typeface="Calibri"/>
                  <a:cs typeface="Chalkboard SE Regular"/>
                  <a:sym typeface="Calibri"/>
                </a:rPr>
                <a:t>…</a:t>
              </a:r>
              <a:endParaRPr dirty="0">
                <a:solidFill>
                  <a:schemeClr val="lt1"/>
                </a:solidFill>
                <a:latin typeface="Chalkboard SE Regular"/>
                <a:ea typeface="Calibri"/>
                <a:cs typeface="Chalkboard SE Regular"/>
                <a:sym typeface="Calibri"/>
              </a:endParaRPr>
            </a:p>
          </p:txBody>
        </p:sp>
        <p:sp>
          <p:nvSpPr>
            <p:cNvPr id="198" name="Shape 198">
              <a:hlinkClick r:id="rId4" action="ppaction://hlinksldjump"/>
            </p:cNvPr>
            <p:cNvSpPr/>
            <p:nvPr/>
          </p:nvSpPr>
          <p:spPr>
            <a:xfrm>
              <a:off x="6113967" y="1743629"/>
              <a:ext cx="1710380" cy="1556952"/>
            </a:xfrm>
            <a:prstGeom prst="roundRect">
              <a:avLst>
                <a:gd name="adj" fmla="val 18047"/>
              </a:avLst>
            </a:prstGeom>
            <a:solidFill>
              <a:srgbClr val="FF0000"/>
            </a:solidFill>
            <a:ln w="19050" cap="flat" cmpd="sng">
              <a:solidFill>
                <a:schemeClr val="lt1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Calibri"/>
                <a:buNone/>
              </a:pPr>
              <a:r>
                <a:rPr lang="fr" dirty="0">
                  <a:solidFill>
                    <a:schemeClr val="lt1"/>
                  </a:solidFill>
                  <a:latin typeface="Chalkboard SE Regular"/>
                  <a:ea typeface="Calibri"/>
                  <a:cs typeface="Chalkboard SE Regular"/>
                  <a:sym typeface="Calibri"/>
                </a:rPr>
                <a:t>4.3 </a:t>
              </a:r>
              <a:endParaRPr lang="fr-FR" dirty="0">
                <a:solidFill>
                  <a:schemeClr val="lt1"/>
                </a:solidFill>
                <a:latin typeface="Chalkboard SE Regular"/>
                <a:ea typeface="Calibri"/>
                <a:cs typeface="Chalkboard SE Regular"/>
                <a:sym typeface="Calibri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Calibri"/>
                <a:buNone/>
              </a:pPr>
              <a:r>
                <a:rPr lang="fr" dirty="0">
                  <a:solidFill>
                    <a:schemeClr val="lt1"/>
                  </a:solidFill>
                  <a:latin typeface="Chalkboard SE Regular"/>
                  <a:ea typeface="Calibri"/>
                  <a:cs typeface="Chalkboard SE Regular"/>
                  <a:sym typeface="Calibri"/>
                </a:rPr>
                <a:t>Subscribe </a:t>
              </a:r>
              <a:r>
                <a:rPr lang="fr-FR" dirty="0">
                  <a:solidFill>
                    <a:schemeClr val="lt1"/>
                  </a:solidFill>
                  <a:latin typeface="Chalkboard SE Regular"/>
                  <a:ea typeface="Calibri"/>
                  <a:cs typeface="Chalkboard SE Regular"/>
                  <a:sym typeface="Calibri"/>
                </a:rPr>
                <a:t>an</a:t>
              </a:r>
              <a:r>
                <a:rPr lang="fr" dirty="0">
                  <a:solidFill>
                    <a:schemeClr val="lt1"/>
                  </a:solidFill>
                  <a:latin typeface="Chalkboard SE Regular"/>
                  <a:ea typeface="Calibri"/>
                  <a:cs typeface="Chalkboard SE Regular"/>
                  <a:sym typeface="Calibri"/>
                </a:rPr>
                <a:t> internet/telephone </a:t>
              </a:r>
              <a:r>
                <a:rPr lang="fr-FR" dirty="0">
                  <a:solidFill>
                    <a:schemeClr val="lt1"/>
                  </a:solidFill>
                  <a:latin typeface="Chalkboard SE Regular"/>
                  <a:ea typeface="Calibri"/>
                  <a:cs typeface="Chalkboard SE Regular"/>
                  <a:sym typeface="Calibri"/>
                </a:rPr>
                <a:t>line</a:t>
              </a:r>
              <a:endParaRPr dirty="0">
                <a:solidFill>
                  <a:schemeClr val="lt1"/>
                </a:solidFill>
                <a:latin typeface="Chalkboard SE Regular"/>
                <a:ea typeface="Calibri"/>
                <a:cs typeface="Chalkboard SE Regular"/>
                <a:sym typeface="Calibri"/>
              </a:endParaRPr>
            </a:p>
          </p:txBody>
        </p:sp>
        <p:sp>
          <p:nvSpPr>
            <p:cNvPr id="199" name="Shape 199">
              <a:hlinkClick r:id="rId5" action="ppaction://hlinksldjump"/>
            </p:cNvPr>
            <p:cNvSpPr/>
            <p:nvPr/>
          </p:nvSpPr>
          <p:spPr>
            <a:xfrm>
              <a:off x="1693079" y="1743629"/>
              <a:ext cx="1608439" cy="1568964"/>
            </a:xfrm>
            <a:prstGeom prst="roundRect">
              <a:avLst>
                <a:gd name="adj" fmla="val 18047"/>
              </a:avLst>
            </a:prstGeom>
            <a:solidFill>
              <a:srgbClr val="FF0000"/>
            </a:solidFill>
            <a:ln w="19050" cap="flat" cmpd="sng">
              <a:solidFill>
                <a:schemeClr val="lt1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algn="ctr">
                <a:lnSpc>
                  <a:spcPct val="90000"/>
                </a:lnSpc>
                <a:buClr>
                  <a:schemeClr val="lt1"/>
                </a:buClr>
                <a:buSzPts val="1400"/>
              </a:pPr>
              <a:r>
                <a:rPr lang="fr" dirty="0">
                  <a:solidFill>
                    <a:schemeClr val="lt1"/>
                  </a:solidFill>
                  <a:latin typeface="Chalkboard SE Regular"/>
                  <a:ea typeface="Calibri"/>
                  <a:cs typeface="Chalkboard SE Regular"/>
                  <a:sym typeface="Calibri"/>
                </a:rPr>
                <a:t>4.1</a:t>
              </a:r>
              <a:r>
                <a:rPr lang="fr" sz="14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endParaRPr lang="fr-FR" sz="1400" b="0" i="0" u="none" strike="noStrike" cap="none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algn="ctr">
                <a:lnSpc>
                  <a:spcPct val="90000"/>
                </a:lnSpc>
                <a:buClr>
                  <a:schemeClr val="lt1"/>
                </a:buClr>
                <a:buSzPts val="1400"/>
              </a:pPr>
              <a:r>
                <a:rPr lang="fr-FR" dirty="0">
                  <a:solidFill>
                    <a:schemeClr val="lt1"/>
                  </a:solidFill>
                  <a:latin typeface="Chalkboard SE Regular"/>
                  <a:ea typeface="Calibri"/>
                  <a:cs typeface="Chalkboard SE Regular"/>
                  <a:sym typeface="Calibri"/>
                </a:rPr>
                <a:t>C</a:t>
              </a:r>
              <a:r>
                <a:rPr lang="fr" dirty="0" smtClean="0">
                  <a:solidFill>
                    <a:schemeClr val="lt1"/>
                  </a:solidFill>
                  <a:latin typeface="Chalkboard SE Regular"/>
                  <a:ea typeface="Calibri"/>
                  <a:cs typeface="Chalkboard SE Regular"/>
                  <a:sym typeface="Calibri"/>
                </a:rPr>
                <a:t>hange </a:t>
              </a:r>
              <a:r>
                <a:rPr lang="fr-FR" dirty="0" err="1" smtClean="0">
                  <a:solidFill>
                    <a:schemeClr val="lt1"/>
                  </a:solidFill>
                  <a:latin typeface="Chalkboard SE Regular"/>
                  <a:ea typeface="Calibri"/>
                  <a:cs typeface="Chalkboard SE Regular"/>
                  <a:sym typeface="Calibri"/>
                </a:rPr>
                <a:t>your</a:t>
              </a:r>
              <a:r>
                <a:rPr lang="fr" dirty="0" smtClean="0">
                  <a:solidFill>
                    <a:schemeClr val="lt1"/>
                  </a:solidFill>
                  <a:latin typeface="Chalkboard SE Regular"/>
                  <a:ea typeface="Calibri"/>
                  <a:cs typeface="Chalkboard SE Regular"/>
                  <a:sym typeface="Calibri"/>
                </a:rPr>
                <a:t> </a:t>
              </a:r>
              <a:r>
                <a:rPr lang="fr" dirty="0">
                  <a:solidFill>
                    <a:schemeClr val="lt1"/>
                  </a:solidFill>
                  <a:latin typeface="Chalkboard SE Regular"/>
                  <a:ea typeface="Calibri"/>
                  <a:cs typeface="Chalkboard SE Regular"/>
                  <a:sym typeface="Calibri"/>
                </a:rPr>
                <a:t>address</a:t>
              </a:r>
            </a:p>
          </p:txBody>
        </p:sp>
      </p:grpSp>
      <p:pic>
        <p:nvPicPr>
          <p:cNvPr id="7" name="Image 6" descr="18-arrow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251499" y="4794537"/>
            <a:ext cx="814367" cy="257340"/>
          </a:xfrm>
          <a:prstGeom prst="rect">
            <a:avLst/>
          </a:prstGeom>
        </p:spPr>
      </p:pic>
      <p:pic>
        <p:nvPicPr>
          <p:cNvPr id="8" name="Image 7" descr="18-arrow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37" y="4765332"/>
            <a:ext cx="814367" cy="257340"/>
          </a:xfrm>
          <a:prstGeom prst="rect">
            <a:avLst/>
          </a:prstGeom>
        </p:spPr>
      </p:pic>
      <p:pic>
        <p:nvPicPr>
          <p:cNvPr id="9" name="Image 8" descr="iconmonstr-home-5-240.pn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231" y="77829"/>
            <a:ext cx="616076" cy="616076"/>
          </a:xfrm>
          <a:prstGeom prst="rect">
            <a:avLst/>
          </a:prstGeom>
        </p:spPr>
      </p:pic>
      <p:pic>
        <p:nvPicPr>
          <p:cNvPr id="10" name="Image 9" descr="29-arrow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46313">
            <a:off x="1545473" y="696521"/>
            <a:ext cx="561395" cy="616917"/>
          </a:xfrm>
          <a:prstGeom prst="rect">
            <a:avLst/>
          </a:prstGeom>
        </p:spPr>
      </p:pic>
      <p:pic>
        <p:nvPicPr>
          <p:cNvPr id="14" name="Image 13" descr="35-arrow.p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764404">
            <a:off x="5142429" y="2150041"/>
            <a:ext cx="452288" cy="559633"/>
          </a:xfrm>
          <a:prstGeom prst="rect">
            <a:avLst/>
          </a:prstGeom>
        </p:spPr>
      </p:pic>
      <p:pic>
        <p:nvPicPr>
          <p:cNvPr id="15" name="Image 14" descr="35-arrow.p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764404">
            <a:off x="3437294" y="2150041"/>
            <a:ext cx="452288" cy="55963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/>
          <p:nvPr/>
        </p:nvSpPr>
        <p:spPr>
          <a:xfrm>
            <a:off x="243233" y="153750"/>
            <a:ext cx="8031892" cy="47320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lvl="0">
              <a:buSzPts val="1800"/>
            </a:pPr>
            <a:r>
              <a:rPr lang="fr" sz="2100" b="1" dirty="0">
                <a:solidFill>
                  <a:srgbClr val="C0200D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4.1 Change your address</a:t>
            </a:r>
            <a:endParaRPr lang="fr" sz="2100" b="1" dirty="0">
              <a:solidFill>
                <a:srgbClr val="C0200D"/>
              </a:solidFill>
              <a:latin typeface="Chalkboard SE Regular"/>
              <a:ea typeface="Calibri"/>
              <a:cs typeface="Chalkboard SE Regular"/>
            </a:endParaRPr>
          </a:p>
          <a:p>
            <a:pPr lvl="0">
              <a:buSzPts val="1200"/>
            </a:pPr>
            <a:endParaRPr lang="fr-FR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lvl="0" indent="-171450">
              <a:buSzPts val="1200"/>
              <a:buFont typeface="Arial"/>
              <a:buChar char="•"/>
            </a:pPr>
            <a:r>
              <a:rPr lang="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If it is relevant for you, think of informing companies/organisations </a:t>
            </a:r>
            <a:r>
              <a:rPr lang="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and your close contacts of your new address (bank, insurance, employer, family, Prefecture</a:t>
            </a:r>
            <a:r>
              <a:rPr lang="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...)</a:t>
            </a:r>
            <a:endParaRPr lang="fr-FR" dirty="0" smtClean="0">
              <a:solidFill>
                <a:schemeClr val="dk1"/>
              </a:solidFill>
              <a:latin typeface="Georgia"/>
              <a:ea typeface="Calibri"/>
              <a:cs typeface="Georgia"/>
              <a:sym typeface="Calibri"/>
            </a:endParaRPr>
          </a:p>
          <a:p>
            <a:pPr marL="171450" lvl="0" indent="-171450">
              <a:buSzPts val="1200"/>
              <a:buFont typeface="Arial"/>
              <a:buChar char="•"/>
            </a:pPr>
            <a:endParaRPr lang="fr" dirty="0">
              <a:solidFill>
                <a:schemeClr val="dk1"/>
              </a:solidFill>
              <a:latin typeface="Georgia"/>
              <a:ea typeface="Calibri"/>
              <a:cs typeface="Georgia"/>
            </a:endParaRPr>
          </a:p>
          <a:p>
            <a:pPr marL="171450" lvl="0" indent="-171450">
              <a:buSzPts val="1200"/>
              <a:buFont typeface="Arial"/>
              <a:buChar char="•"/>
            </a:pPr>
            <a:r>
              <a:rPr lang="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Put your name on the mailbox and the doorbell of your new home!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lang="fr-FR" sz="1800" b="0" i="0" u="none" strike="noStrike" cap="none" dirty="0" smtClean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Image 2" descr="18-arrow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251499" y="4794537"/>
            <a:ext cx="814367" cy="257340"/>
          </a:xfrm>
          <a:prstGeom prst="rect">
            <a:avLst/>
          </a:prstGeom>
        </p:spPr>
      </p:pic>
      <p:pic>
        <p:nvPicPr>
          <p:cNvPr id="4" name="Image 3" descr="18-arrow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37" y="4765332"/>
            <a:ext cx="814367" cy="257340"/>
          </a:xfrm>
          <a:prstGeom prst="rect">
            <a:avLst/>
          </a:prstGeom>
        </p:spPr>
      </p:pic>
      <p:pic>
        <p:nvPicPr>
          <p:cNvPr id="5" name="Image 4" descr="iconmonstr-home-5-240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231" y="77829"/>
            <a:ext cx="616076" cy="61607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887" y="216428"/>
            <a:ext cx="8501165" cy="213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ts val="1800"/>
            </a:pPr>
            <a:r>
              <a:rPr lang="fr" sz="2100" b="1" dirty="0">
                <a:solidFill>
                  <a:srgbClr val="C0200D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4.2 Sign up for </a:t>
            </a:r>
            <a:r>
              <a:rPr lang="fr-FR" sz="2100" b="1" dirty="0" smtClean="0">
                <a:solidFill>
                  <a:srgbClr val="C0200D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an </a:t>
            </a:r>
            <a:r>
              <a:rPr lang="fr" sz="2100" b="1" dirty="0" smtClean="0">
                <a:solidFill>
                  <a:srgbClr val="C0200D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electricity</a:t>
            </a:r>
            <a:r>
              <a:rPr lang="fr" sz="2100" b="1" dirty="0">
                <a:solidFill>
                  <a:srgbClr val="C0200D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, water and </a:t>
            </a:r>
            <a:r>
              <a:rPr lang="fr" sz="2100" b="1" dirty="0" smtClean="0">
                <a:solidFill>
                  <a:srgbClr val="C0200D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gas</a:t>
            </a:r>
            <a:r>
              <a:rPr lang="fr-FR" sz="2100" b="1" dirty="0" smtClean="0">
                <a:solidFill>
                  <a:srgbClr val="C0200D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 </a:t>
            </a:r>
            <a:r>
              <a:rPr lang="fr-FR" sz="2100" b="1" dirty="0" err="1" smtClean="0">
                <a:solidFill>
                  <a:srgbClr val="C0200D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contract</a:t>
            </a:r>
            <a:endParaRPr lang="fr-FR" sz="2100" b="1" dirty="0">
              <a:solidFill>
                <a:srgbClr val="C0200D"/>
              </a:solidFill>
              <a:latin typeface="Chalkboard SE Regular"/>
              <a:ea typeface="Calibri"/>
              <a:cs typeface="Chalkboard SE Regular"/>
              <a:sym typeface="Calibri"/>
            </a:endParaRPr>
          </a:p>
          <a:p>
            <a:pPr lvl="0">
              <a:buSzPts val="1800"/>
            </a:pPr>
            <a:endParaRPr lang="fr" dirty="0"/>
          </a:p>
          <a:p>
            <a:pPr marL="285750" lvl="0" indent="-285750">
              <a:buSzPts val="1200"/>
              <a:buFont typeface="Arial"/>
              <a:buChar char="•"/>
            </a:pPr>
            <a:r>
              <a:rPr lang="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Upon completing the entry condition </a:t>
            </a:r>
            <a:r>
              <a:rPr lang="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&amp; inventory report</a:t>
            </a:r>
            <a:r>
              <a:rPr lang="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, remember to read the meters</a:t>
            </a:r>
            <a:r>
              <a:rPr lang="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.</a:t>
            </a:r>
            <a:endParaRPr lang="fr-FR" dirty="0" smtClean="0">
              <a:solidFill>
                <a:schemeClr val="dk1"/>
              </a:solidFill>
              <a:latin typeface="Georgia"/>
              <a:ea typeface="Calibri"/>
              <a:cs typeface="Georgia"/>
              <a:sym typeface="Calibri"/>
            </a:endParaRPr>
          </a:p>
          <a:p>
            <a:pPr marL="285750" lvl="0" indent="-285750">
              <a:buSzPts val="1200"/>
              <a:buFont typeface="Arial"/>
              <a:buChar char="•"/>
            </a:pPr>
            <a:endParaRPr lang="fr" dirty="0">
              <a:latin typeface="Georgia"/>
              <a:cs typeface="Georgia"/>
            </a:endParaRPr>
          </a:p>
          <a:p>
            <a:pPr marL="285750" lvl="0" indent="-285750">
              <a:buSzPts val="1200"/>
              <a:buFont typeface="Arial"/>
              <a:buChar char="•"/>
            </a:pPr>
            <a:r>
              <a:rPr lang="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As soon as you move in, you must sign </a:t>
            </a:r>
            <a:r>
              <a:rPr lang="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up for for </a:t>
            </a:r>
            <a:r>
              <a:rPr lang="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electricity, gas and water contracts </a:t>
            </a:r>
            <a:r>
              <a:rPr lang="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on your behalf (</a:t>
            </a:r>
            <a:r>
              <a:rPr lang="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depending on the </a:t>
            </a:r>
            <a:r>
              <a:rPr lang="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type of accommodation </a:t>
            </a:r>
            <a:r>
              <a:rPr lang="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and the </a:t>
            </a:r>
            <a:r>
              <a:rPr lang="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city).</a:t>
            </a:r>
            <a:endParaRPr lang="fr-FR" dirty="0" smtClean="0">
              <a:solidFill>
                <a:schemeClr val="dk1"/>
              </a:solidFill>
              <a:latin typeface="Georgia"/>
              <a:ea typeface="Calibri"/>
              <a:cs typeface="Georgia"/>
              <a:sym typeface="Calibri"/>
            </a:endParaRPr>
          </a:p>
          <a:p>
            <a:pPr marL="285750" lvl="0" indent="-285750">
              <a:buSzPts val="1200"/>
              <a:buFont typeface="Arial"/>
              <a:buChar char="•"/>
            </a:pPr>
            <a:endParaRPr lang="fr" dirty="0">
              <a:latin typeface="Georgia"/>
              <a:cs typeface="Georgia"/>
            </a:endParaRPr>
          </a:p>
          <a:p>
            <a:pPr marL="285750" lvl="0" indent="-285750">
              <a:buSzPts val="1200"/>
              <a:buFont typeface="Arial"/>
              <a:buChar char="•"/>
            </a:pPr>
            <a:r>
              <a:rPr lang="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Check with your landlord to find out if </a:t>
            </a:r>
            <a:r>
              <a:rPr lang="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the meters </a:t>
            </a:r>
            <a:r>
              <a:rPr lang="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have been </a:t>
            </a:r>
            <a:r>
              <a:rPr lang="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turned off before your arrival and </a:t>
            </a:r>
            <a:r>
              <a:rPr lang="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ask about who the previous energy suppliers were. </a:t>
            </a:r>
            <a:endParaRPr lang="fr" dirty="0" smtClean="0">
              <a:solidFill>
                <a:schemeClr val="dk1"/>
              </a:solidFill>
              <a:latin typeface="Georgia"/>
              <a:ea typeface="Calibri"/>
              <a:cs typeface="Georgia"/>
              <a:sym typeface="Calibri"/>
            </a:endParaRPr>
          </a:p>
        </p:txBody>
      </p:sp>
      <p:pic>
        <p:nvPicPr>
          <p:cNvPr id="3" name="Image 2" descr="18-arrow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251499" y="4794537"/>
            <a:ext cx="814367" cy="257340"/>
          </a:xfrm>
          <a:prstGeom prst="rect">
            <a:avLst/>
          </a:prstGeom>
        </p:spPr>
      </p:pic>
      <p:pic>
        <p:nvPicPr>
          <p:cNvPr id="4" name="Image 3" descr="18-arrow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37" y="4765332"/>
            <a:ext cx="814367" cy="257340"/>
          </a:xfrm>
          <a:prstGeom prst="rect">
            <a:avLst/>
          </a:prstGeom>
        </p:spPr>
      </p:pic>
      <p:pic>
        <p:nvPicPr>
          <p:cNvPr id="5" name="Image 4" descr="iconmonstr-home-5-240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231" y="77829"/>
            <a:ext cx="616076" cy="616076"/>
          </a:xfrm>
          <a:prstGeom prst="rect">
            <a:avLst/>
          </a:prstGeom>
        </p:spPr>
      </p:pic>
      <p:pic>
        <p:nvPicPr>
          <p:cNvPr id="6" name="Image 5" descr="7-arrow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46" y="2677162"/>
            <a:ext cx="606598" cy="52956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90944" y="2683502"/>
            <a:ext cx="76852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ts val="1200"/>
            </a:pPr>
            <a:r>
              <a:rPr lang="fr" b="1" dirty="0">
                <a:solidFill>
                  <a:srgbClr val="C0200D"/>
                </a:solidFill>
                <a:latin typeface="Georgia"/>
                <a:ea typeface="Calibri"/>
                <a:cs typeface="Georgia"/>
                <a:sym typeface="Calibri"/>
              </a:rPr>
              <a:t>Some owners can offer an "all inclusive" rental </a:t>
            </a:r>
            <a:r>
              <a:rPr lang="fr-FR" b="1" dirty="0" err="1">
                <a:solidFill>
                  <a:srgbClr val="C0200D"/>
                </a:solidFill>
                <a:latin typeface="Georgia"/>
                <a:ea typeface="Calibri"/>
                <a:cs typeface="Georgia"/>
                <a:sym typeface="Calibri"/>
              </a:rPr>
              <a:t>so</a:t>
            </a:r>
            <a:r>
              <a:rPr lang="fr-FR" b="1" dirty="0">
                <a:solidFill>
                  <a:srgbClr val="C0200D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b="1" dirty="0" err="1">
                <a:solidFill>
                  <a:srgbClr val="C0200D"/>
                </a:solidFill>
                <a:latin typeface="Georgia"/>
                <a:ea typeface="Calibri"/>
                <a:cs typeface="Georgia"/>
                <a:sym typeface="Calibri"/>
              </a:rPr>
              <a:t>you</a:t>
            </a:r>
            <a:r>
              <a:rPr lang="fr-FR" b="1" dirty="0">
                <a:solidFill>
                  <a:srgbClr val="C0200D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b="1" dirty="0" err="1">
                <a:solidFill>
                  <a:srgbClr val="C0200D"/>
                </a:solidFill>
                <a:latin typeface="Georgia"/>
                <a:ea typeface="Calibri"/>
                <a:cs typeface="Georgia"/>
                <a:sym typeface="Calibri"/>
              </a:rPr>
              <a:t>don’t</a:t>
            </a:r>
            <a:r>
              <a:rPr lang="fr-FR" b="1" dirty="0">
                <a:solidFill>
                  <a:srgbClr val="C0200D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b="1" dirty="0" err="1">
                <a:solidFill>
                  <a:srgbClr val="C0200D"/>
                </a:solidFill>
                <a:latin typeface="Georgia"/>
                <a:ea typeface="Calibri"/>
                <a:cs typeface="Georgia"/>
                <a:sym typeface="Calibri"/>
              </a:rPr>
              <a:t>need</a:t>
            </a:r>
            <a:r>
              <a:rPr lang="fr-FR" b="1" dirty="0">
                <a:solidFill>
                  <a:srgbClr val="C0200D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b="1" dirty="0">
                <a:solidFill>
                  <a:srgbClr val="C0200D"/>
                </a:solidFill>
                <a:latin typeface="Georgia"/>
                <a:ea typeface="Calibri"/>
                <a:cs typeface="Georgia"/>
                <a:sym typeface="Calibri"/>
              </a:rPr>
              <a:t>to go through these steps.</a:t>
            </a:r>
            <a:endParaRPr lang="fr" b="1" dirty="0">
              <a:solidFill>
                <a:srgbClr val="C0200D"/>
              </a:solidFill>
              <a:latin typeface="Georgia"/>
              <a:ea typeface="Calibri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604494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1510432" y="140355"/>
            <a:ext cx="7886700" cy="753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fr" sz="3300" b="0" i="0" u="none" strike="noStrike" cap="none" dirty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Finding accommodation </a:t>
            </a:r>
            <a:endParaRPr sz="3300" b="0" i="0" u="none" strike="noStrike" cap="none" dirty="0">
              <a:solidFill>
                <a:schemeClr val="dk1"/>
              </a:solidFill>
              <a:latin typeface="Chalkboard SE Regular"/>
              <a:ea typeface="Calibri"/>
              <a:cs typeface="Chalkboard SE Regular"/>
              <a:sym typeface="Calibri"/>
            </a:endParaRPr>
          </a:p>
        </p:txBody>
      </p:sp>
      <p:sp>
        <p:nvSpPr>
          <p:cNvPr id="76" name="Shape 76"/>
          <p:cNvSpPr/>
          <p:nvPr/>
        </p:nvSpPr>
        <p:spPr>
          <a:xfrm>
            <a:off x="1510432" y="848081"/>
            <a:ext cx="4572000" cy="3592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3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Finding </a:t>
            </a:r>
            <a:r>
              <a:rPr lang="fr" sz="13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accom</a:t>
            </a:r>
            <a:r>
              <a:rPr lang="fr-FR" sz="13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m</a:t>
            </a:r>
            <a:r>
              <a:rPr lang="fr" sz="13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odation </a:t>
            </a:r>
            <a:r>
              <a:rPr lang="fr" sz="13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in France is an important and complex step. To deal with this, it is important to understand the French system and to know where to find answers to your questions. </a:t>
            </a:r>
            <a:endParaRPr lang="fr-FR" sz="1300" b="0" i="0" u="none" strike="noStrike" cap="none" dirty="0" smtClean="0">
              <a:solidFill>
                <a:schemeClr val="dk1"/>
              </a:solidFill>
              <a:latin typeface="Georgia"/>
              <a:ea typeface="Calibri"/>
              <a:cs typeface="Georgia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lang="fr-FR" sz="1300" b="0" i="0" u="none" strike="noStrike" cap="none" dirty="0" smtClean="0">
              <a:solidFill>
                <a:schemeClr val="dk1"/>
              </a:solidFill>
              <a:latin typeface="Georgia"/>
              <a:ea typeface="Calibri"/>
              <a:cs typeface="Georgia"/>
              <a:sym typeface="Calibri"/>
            </a:endParaRPr>
          </a:p>
          <a:p>
            <a:pPr algn="just">
              <a:buSzPts val="1400"/>
            </a:pPr>
            <a:r>
              <a:rPr lang="fr-FR" sz="1300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This guide has been </a:t>
            </a:r>
            <a:r>
              <a:rPr lang="fr-FR" sz="1300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prepared</a:t>
            </a:r>
            <a:r>
              <a:rPr lang="fr-FR" sz="1300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sz="1300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by the </a:t>
            </a:r>
            <a:r>
              <a:rPr lang="fr-FR" sz="1300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EURAXESS France association to help </a:t>
            </a:r>
            <a:r>
              <a:rPr lang="fr-FR" sz="1300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you</a:t>
            </a:r>
            <a:r>
              <a:rPr lang="fr-FR" sz="1300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to organise </a:t>
            </a:r>
            <a:r>
              <a:rPr lang="fr-FR" sz="1300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your</a:t>
            </a:r>
            <a:r>
              <a:rPr lang="fr-FR" sz="1300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sz="1300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arrival</a:t>
            </a:r>
            <a:r>
              <a:rPr lang="fr-FR" sz="1300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and </a:t>
            </a:r>
            <a:r>
              <a:rPr lang="fr-FR" sz="1300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improve</a:t>
            </a:r>
            <a:r>
              <a:rPr lang="fr-FR" sz="1300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sz="1300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your</a:t>
            </a:r>
            <a:r>
              <a:rPr lang="fr-FR" sz="1300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sz="1300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stay</a:t>
            </a:r>
            <a:r>
              <a:rPr lang="fr-FR" sz="1300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in France. It </a:t>
            </a:r>
            <a:r>
              <a:rPr lang="fr-FR" sz="1300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is</a:t>
            </a:r>
            <a:r>
              <a:rPr lang="fr-FR" sz="1300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a </a:t>
            </a:r>
            <a:r>
              <a:rPr lang="fr-FR" sz="1300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reference</a:t>
            </a:r>
            <a:r>
              <a:rPr lang="fr-FR" sz="1300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sz="1300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tool</a:t>
            </a:r>
            <a:r>
              <a:rPr lang="fr-FR" sz="1300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, </a:t>
            </a:r>
            <a:r>
              <a:rPr lang="fr-FR" sz="1300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which</a:t>
            </a:r>
            <a:r>
              <a:rPr lang="fr-FR" sz="1300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sz="1300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will</a:t>
            </a:r>
            <a:r>
              <a:rPr lang="fr-FR" sz="1300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sz="1300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help </a:t>
            </a:r>
            <a:r>
              <a:rPr lang="fr-FR" sz="1300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you</a:t>
            </a:r>
            <a:r>
              <a:rPr lang="fr-FR" sz="1300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sz="1300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understand</a:t>
            </a:r>
            <a:r>
              <a:rPr lang="fr-FR" sz="1300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the </a:t>
            </a:r>
            <a:r>
              <a:rPr lang="fr-FR" sz="1300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specificities</a:t>
            </a:r>
            <a:r>
              <a:rPr lang="fr-FR" sz="1300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of </a:t>
            </a:r>
            <a:r>
              <a:rPr lang="fr-FR" sz="1300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access</a:t>
            </a:r>
            <a:r>
              <a:rPr lang="fr-FR" sz="1300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to </a:t>
            </a:r>
            <a:r>
              <a:rPr lang="fr-FR" sz="1300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housing</a:t>
            </a:r>
            <a:r>
              <a:rPr lang="fr-FR" sz="1300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in France and </a:t>
            </a:r>
            <a:r>
              <a:rPr lang="fr-FR" sz="1300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thus</a:t>
            </a:r>
            <a:r>
              <a:rPr lang="fr-FR" sz="1300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sz="1300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facilitate</a:t>
            </a:r>
            <a:r>
              <a:rPr lang="fr-FR" sz="1300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sz="1300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your</a:t>
            </a:r>
            <a:r>
              <a:rPr lang="fr-FR" sz="1300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sz="1300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efforts </a:t>
            </a:r>
            <a:r>
              <a:rPr lang="fr-FR" sz="1300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when</a:t>
            </a:r>
            <a:r>
              <a:rPr lang="fr-FR" sz="1300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sz="1300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looking</a:t>
            </a:r>
            <a:r>
              <a:rPr lang="fr-FR" sz="1300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for a place to </a:t>
            </a:r>
            <a:r>
              <a:rPr lang="fr-FR" sz="1300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stay</a:t>
            </a:r>
            <a:r>
              <a:rPr lang="fr-FR" sz="1300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.</a:t>
            </a:r>
          </a:p>
          <a:p>
            <a:pPr algn="just">
              <a:buSzPts val="1400"/>
            </a:pPr>
            <a:endParaRPr sz="1300" b="0" i="0" u="none" strike="noStrike" cap="none" dirty="0">
              <a:solidFill>
                <a:srgbClr val="000000"/>
              </a:solidFill>
              <a:latin typeface="Georgia"/>
              <a:cs typeface="Georgia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3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The French network of EURAXESS service centres is made up of more than 30 </a:t>
            </a:r>
            <a:r>
              <a:rPr lang="fr" sz="13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centres,</a:t>
            </a:r>
            <a:r>
              <a:rPr lang="fr-FR" sz="13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sz="1300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providing</a:t>
            </a:r>
            <a:r>
              <a:rPr lang="fr-FR" sz="1300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sz="1300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daily</a:t>
            </a:r>
            <a:r>
              <a:rPr lang="fr-FR" sz="1300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and </a:t>
            </a:r>
            <a:r>
              <a:rPr lang="fr-FR" sz="1300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personallised</a:t>
            </a:r>
            <a:r>
              <a:rPr lang="fr" sz="13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assist</a:t>
            </a:r>
            <a:r>
              <a:rPr lang="fr-FR" sz="1300" b="0" i="0" u="none" strike="noStrike" cap="none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ance</a:t>
            </a:r>
            <a:r>
              <a:rPr lang="fr-FR" sz="13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to</a:t>
            </a:r>
            <a:r>
              <a:rPr lang="fr-FR" sz="1300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sz="1300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incoming</a:t>
            </a:r>
            <a:r>
              <a:rPr lang="fr-FR" sz="13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sz="1300" b="0" i="0" u="none" strike="noStrike" cap="none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researchers</a:t>
            </a:r>
            <a:r>
              <a:rPr lang="fr" sz="13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. </a:t>
            </a:r>
            <a:r>
              <a:rPr lang="fr-FR" sz="1300" b="0" i="0" u="none" strike="noStrike" cap="none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Feel</a:t>
            </a:r>
            <a:r>
              <a:rPr lang="fr-FR" sz="13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free </a:t>
            </a:r>
            <a:r>
              <a:rPr lang="fr" sz="13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to con</a:t>
            </a:r>
            <a:r>
              <a:rPr lang="fr-FR" sz="13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tact</a:t>
            </a:r>
            <a:r>
              <a:rPr lang="fr" sz="13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sz="1300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the</a:t>
            </a:r>
            <a:r>
              <a:rPr lang="fr-FR" sz="13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EURAXESS </a:t>
            </a:r>
            <a:r>
              <a:rPr lang="fr" sz="13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centre </a:t>
            </a:r>
            <a:r>
              <a:rPr lang="fr-FR" sz="13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close </a:t>
            </a:r>
            <a:r>
              <a:rPr lang="fr" sz="13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to </a:t>
            </a:r>
            <a:r>
              <a:rPr lang="fr" sz="13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your place of </a:t>
            </a:r>
            <a:r>
              <a:rPr lang="fr" sz="13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residence</a:t>
            </a:r>
            <a:r>
              <a:rPr lang="fr-FR" sz="13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.</a:t>
            </a:r>
            <a:endParaRPr sz="1300" b="0" i="0" u="none" strike="noStrike" cap="none" dirty="0">
              <a:solidFill>
                <a:schemeClr val="dk1"/>
              </a:solidFill>
              <a:latin typeface="Georgia"/>
              <a:ea typeface="Calibri"/>
              <a:cs typeface="Georgia"/>
              <a:sym typeface="Calibri"/>
            </a:endParaRPr>
          </a:p>
        </p:txBody>
      </p:sp>
      <p:sp>
        <p:nvSpPr>
          <p:cNvPr id="78" name="Shape 78">
            <a:hlinkClick r:id="rId3" action="ppaction://hlinksldjump"/>
          </p:cNvPr>
          <p:cNvSpPr txBox="1"/>
          <p:nvPr/>
        </p:nvSpPr>
        <p:spPr>
          <a:xfrm>
            <a:off x="6648106" y="898554"/>
            <a:ext cx="2088016" cy="560519"/>
          </a:xfrm>
          <a:prstGeom prst="rect">
            <a:avLst/>
          </a:prstGeom>
          <a:noFill/>
          <a:ln w="38100" cap="flat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400" b="0" i="0" u="none" strike="noStrike" cap="none" dirty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1. DEFINE YOUR  SEARCH CRITERIA</a:t>
            </a:r>
            <a:endParaRPr sz="1400" b="0" i="0" u="none" strike="noStrike" cap="none" dirty="0">
              <a:solidFill>
                <a:schemeClr val="dk1"/>
              </a:solidFill>
              <a:latin typeface="Chalkboard SE Regular"/>
              <a:ea typeface="Calibri"/>
              <a:cs typeface="Chalkboard SE Regular"/>
              <a:sym typeface="Calibri"/>
            </a:endParaRPr>
          </a:p>
        </p:txBody>
      </p:sp>
      <p:sp>
        <p:nvSpPr>
          <p:cNvPr id="79" name="Shape 79">
            <a:hlinkClick r:id="rId4" action="ppaction://hlinksldjump"/>
          </p:cNvPr>
          <p:cNvSpPr txBox="1"/>
          <p:nvPr/>
        </p:nvSpPr>
        <p:spPr>
          <a:xfrm>
            <a:off x="6648106" y="1624953"/>
            <a:ext cx="2088016" cy="558409"/>
          </a:xfrm>
          <a:prstGeom prst="rect">
            <a:avLst/>
          </a:prstGeom>
          <a:noFill/>
          <a:ln w="38100" cap="flat" cmpd="sng">
            <a:solidFill>
              <a:srgbClr val="2E75B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400" b="0" i="0" u="none" strike="noStrike" cap="none" dirty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2. FIND </a:t>
            </a:r>
            <a:r>
              <a:rPr lang="fr-FR" dirty="0" smtClean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AN</a:t>
            </a:r>
            <a:r>
              <a:rPr lang="fr-FR" sz="1400" b="0" i="0" u="none" strike="noStrike" cap="none" dirty="0" smtClean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 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ACCOM</a:t>
            </a:r>
            <a:r>
              <a:rPr lang="fr-FR" dirty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M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ODATION</a:t>
            </a:r>
            <a:endParaRPr sz="1400" b="0" i="0" u="none" strike="noStrike" cap="none" dirty="0">
              <a:solidFill>
                <a:schemeClr val="dk1"/>
              </a:solidFill>
              <a:latin typeface="Chalkboard SE Regular"/>
              <a:ea typeface="Calibri"/>
              <a:cs typeface="Chalkboard SE Regular"/>
              <a:sym typeface="Calibri"/>
            </a:endParaRPr>
          </a:p>
        </p:txBody>
      </p:sp>
      <p:sp>
        <p:nvSpPr>
          <p:cNvPr id="80" name="Shape 80">
            <a:hlinkClick r:id="rId5" action="ppaction://hlinksldjump"/>
          </p:cNvPr>
          <p:cNvSpPr txBox="1"/>
          <p:nvPr/>
        </p:nvSpPr>
        <p:spPr>
          <a:xfrm>
            <a:off x="6648106" y="2361608"/>
            <a:ext cx="2088016" cy="388589"/>
          </a:xfrm>
          <a:prstGeom prst="rect">
            <a:avLst/>
          </a:prstGeom>
          <a:noFill/>
          <a:ln w="38100" cap="flat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400" b="0" i="0" u="none" strike="noStrike" cap="none" dirty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3. SIGN A LEASE</a:t>
            </a:r>
            <a:endParaRPr sz="1400" b="0" i="0" u="none" strike="noStrike" cap="none" dirty="0">
              <a:solidFill>
                <a:schemeClr val="dk1"/>
              </a:solidFill>
              <a:latin typeface="Chalkboard SE Regular"/>
              <a:ea typeface="Calibri"/>
              <a:cs typeface="Chalkboard SE Regular"/>
              <a:sym typeface="Calibri"/>
            </a:endParaRPr>
          </a:p>
        </p:txBody>
      </p:sp>
      <p:sp>
        <p:nvSpPr>
          <p:cNvPr id="81" name="Shape 81">
            <a:hlinkClick r:id="rId6" action="ppaction://hlinksldjump"/>
          </p:cNvPr>
          <p:cNvSpPr txBox="1"/>
          <p:nvPr/>
        </p:nvSpPr>
        <p:spPr>
          <a:xfrm>
            <a:off x="6648106" y="3547965"/>
            <a:ext cx="2088016" cy="485679"/>
          </a:xfrm>
          <a:prstGeom prst="rect">
            <a:avLst/>
          </a:prstGeom>
          <a:noFill/>
          <a:ln w="38100" cap="flat" cmpd="sng">
            <a:solidFill>
              <a:schemeClr val="accent6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400" b="0" i="0" u="none" strike="noStrike" cap="none" dirty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5. LEAVE THE PREMISES</a:t>
            </a:r>
            <a:endParaRPr sz="1400" b="0" i="0" u="none" strike="noStrike" cap="none" dirty="0">
              <a:solidFill>
                <a:schemeClr val="dk1"/>
              </a:solidFill>
              <a:latin typeface="Chalkboard SE Regular"/>
              <a:ea typeface="Calibri"/>
              <a:cs typeface="Chalkboard SE Regular"/>
              <a:sym typeface="Calibri"/>
            </a:endParaRPr>
          </a:p>
        </p:txBody>
      </p:sp>
      <p:sp>
        <p:nvSpPr>
          <p:cNvPr id="82" name="Shape 82">
            <a:hlinkClick r:id="rId7" action="ppaction://hlinksldjump"/>
          </p:cNvPr>
          <p:cNvSpPr txBox="1"/>
          <p:nvPr/>
        </p:nvSpPr>
        <p:spPr>
          <a:xfrm>
            <a:off x="6648106" y="4243633"/>
            <a:ext cx="2088016" cy="364523"/>
          </a:xfrm>
          <a:prstGeom prst="rect">
            <a:avLst/>
          </a:prstGeom>
          <a:noFill/>
          <a:ln w="28575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-FR" dirty="0" smtClean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USEFUL LINKS</a:t>
            </a:r>
            <a:endParaRPr sz="1400" b="0" i="0" u="none" strike="noStrike" cap="none" dirty="0">
              <a:solidFill>
                <a:schemeClr val="dk1"/>
              </a:solidFill>
              <a:latin typeface="Chalkboard SE Regular"/>
              <a:ea typeface="Calibri"/>
              <a:cs typeface="Chalkboard SE Regular"/>
              <a:sym typeface="Calibri"/>
            </a:endParaRPr>
          </a:p>
        </p:txBody>
      </p:sp>
      <p:sp>
        <p:nvSpPr>
          <p:cNvPr id="83" name="Shape 83">
            <a:hlinkClick r:id="rId8" action="ppaction://hlinksldjump"/>
          </p:cNvPr>
          <p:cNvSpPr txBox="1"/>
          <p:nvPr/>
        </p:nvSpPr>
        <p:spPr>
          <a:xfrm>
            <a:off x="6648106" y="2960858"/>
            <a:ext cx="2088016" cy="366672"/>
          </a:xfrm>
          <a:prstGeom prst="rect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>
              <a:buSzPts val="1400"/>
              <a:buNone/>
              <a:defRPr sz="130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</a:defRPr>
            </a:lvl1pPr>
          </a:lstStyle>
          <a:p>
            <a:r>
              <a:rPr lang="fr" dirty="0">
                <a:sym typeface="Calibri"/>
              </a:rPr>
              <a:t>4. MOVE IN</a:t>
            </a:r>
            <a:endParaRPr dirty="0">
              <a:sym typeface="Calibri"/>
            </a:endParaRPr>
          </a:p>
        </p:txBody>
      </p:sp>
      <p:sp>
        <p:nvSpPr>
          <p:cNvPr id="84" name="Shape 84"/>
          <p:cNvSpPr/>
          <p:nvPr/>
        </p:nvSpPr>
        <p:spPr>
          <a:xfrm>
            <a:off x="1510432" y="4348401"/>
            <a:ext cx="4572000" cy="694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fr-FR" sz="1000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Please</a:t>
            </a:r>
            <a:r>
              <a:rPr lang="fr-FR" sz="1000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note</a:t>
            </a:r>
            <a:r>
              <a:rPr lang="fr" sz="10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: </a:t>
            </a:r>
            <a:r>
              <a:rPr lang="fr-FR" sz="1000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T</a:t>
            </a:r>
            <a:r>
              <a:rPr lang="fr" sz="10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his </a:t>
            </a:r>
            <a:r>
              <a:rPr lang="fr" sz="10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housing guide may not replace or be deemed comparable to personalised advice provided by a legal professional.</a:t>
            </a:r>
            <a:endParaRPr sz="1000" b="0" i="0" u="none" strike="noStrike" cap="none" dirty="0">
              <a:solidFill>
                <a:srgbClr val="000000"/>
              </a:solidFill>
              <a:latin typeface="Georgia"/>
              <a:cs typeface="Georgia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fr" sz="10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The EURAXESS France </a:t>
            </a:r>
            <a:r>
              <a:rPr lang="fr-FR" sz="10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a</a:t>
            </a:r>
            <a:r>
              <a:rPr lang="fr" sz="10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ssociation </a:t>
            </a:r>
            <a:r>
              <a:rPr lang="fr-FR" sz="1000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reminds</a:t>
            </a:r>
            <a:r>
              <a:rPr lang="fr" sz="10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sz="1000" b="0" i="0" u="none" strike="noStrike" cap="none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readers</a:t>
            </a:r>
            <a:r>
              <a:rPr lang="fr" sz="10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sz="10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of the consequences that may result from a misinterpretation of the information published in this guide.</a:t>
            </a:r>
            <a:endParaRPr sz="1000" b="0" i="0" u="none" strike="noStrike" cap="none" dirty="0">
              <a:solidFill>
                <a:srgbClr val="000000"/>
              </a:solidFill>
              <a:latin typeface="Georgia"/>
              <a:cs typeface="Georgia"/>
              <a:sym typeface="Arial"/>
            </a:endParaRPr>
          </a:p>
        </p:txBody>
      </p:sp>
      <p:pic>
        <p:nvPicPr>
          <p:cNvPr id="12" name="Image 11" descr="68-arrow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3595" y="80539"/>
            <a:ext cx="844880" cy="732089"/>
          </a:xfrm>
          <a:prstGeom prst="rect">
            <a:avLst/>
          </a:prstGeom>
        </p:spPr>
      </p:pic>
      <p:pic>
        <p:nvPicPr>
          <p:cNvPr id="13" name="Image 12" descr="iconmonstr-home-5-240.p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275" y="369592"/>
            <a:ext cx="1234082" cy="123408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1461" y="153413"/>
            <a:ext cx="8417203" cy="2231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ts val="1800"/>
            </a:pPr>
            <a:r>
              <a:rPr lang="fr-FR" sz="2100" b="1" dirty="0" smtClean="0">
                <a:solidFill>
                  <a:srgbClr val="C0200D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4.3 </a:t>
            </a:r>
            <a:r>
              <a:rPr lang="fr-FR" sz="2100" b="1" dirty="0" err="1">
                <a:solidFill>
                  <a:srgbClr val="C0200D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Sign</a:t>
            </a:r>
            <a:r>
              <a:rPr lang="fr-FR" sz="2100" b="1" dirty="0">
                <a:solidFill>
                  <a:srgbClr val="C0200D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 up for an internet/</a:t>
            </a:r>
            <a:r>
              <a:rPr lang="fr-FR" sz="2100" b="1" dirty="0" err="1">
                <a:solidFill>
                  <a:srgbClr val="C0200D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telephone</a:t>
            </a:r>
            <a:r>
              <a:rPr lang="fr-FR" sz="2100" b="1" dirty="0">
                <a:solidFill>
                  <a:srgbClr val="C0200D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 provider</a:t>
            </a:r>
          </a:p>
          <a:p>
            <a:pPr lvl="0">
              <a:buSzPts val="1800"/>
            </a:pPr>
            <a:endParaRPr lang="fr-FR" sz="200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lvl="0" indent="-285750">
              <a:buSzPts val="1200"/>
              <a:buFont typeface="Arial"/>
              <a:buChar char="•"/>
            </a:pP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Write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down the the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previous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occupant’s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landline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number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(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and </a:t>
            </a:r>
            <a:r>
              <a:rPr lang="fr-FR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name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).</a:t>
            </a:r>
          </a:p>
          <a:p>
            <a:pPr marL="285750" lvl="0" indent="-285750">
              <a:buSzPts val="1200"/>
              <a:buFont typeface="Arial"/>
              <a:buChar char="•"/>
            </a:pPr>
            <a:endParaRPr lang="fr-FR" dirty="0">
              <a:latin typeface="Georgia"/>
              <a:cs typeface="Georgia"/>
            </a:endParaRPr>
          </a:p>
          <a:p>
            <a:pPr marL="285750" lvl="0" indent="-285750">
              <a:buSzPts val="1200"/>
              <a:buFont typeface="Arial"/>
              <a:buChar char="•"/>
            </a:pP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Feel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free to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ask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for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advice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and compare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offers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from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different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internet 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providers. 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There are </a:t>
            </a:r>
            <a:r>
              <a:rPr lang="fr-FR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websites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that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offer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a </a:t>
            </a:r>
            <a:r>
              <a:rPr lang="fr-FR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comparison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of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available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subscriptions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for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your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accommodation (type of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connection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, internet speed,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price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, </a:t>
            </a:r>
            <a:r>
              <a:rPr lang="fr-FR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coupled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mobile 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package deals...). </a:t>
            </a:r>
            <a:endParaRPr lang="fr-FR" dirty="0" smtClean="0">
              <a:solidFill>
                <a:schemeClr val="dk1"/>
              </a:solidFill>
              <a:latin typeface="Georgia"/>
              <a:ea typeface="Calibri"/>
              <a:cs typeface="Georgia"/>
              <a:sym typeface="Calibri"/>
            </a:endParaRPr>
          </a:p>
          <a:p>
            <a:pPr marL="285750" lvl="0" indent="-285750">
              <a:buSzPts val="1200"/>
              <a:buFont typeface="Arial"/>
              <a:buChar char="•"/>
            </a:pPr>
            <a:endParaRPr lang="fr-FR" dirty="0">
              <a:latin typeface="Georgia"/>
              <a:cs typeface="Georgia"/>
            </a:endParaRPr>
          </a:p>
          <a:p>
            <a:pPr marL="285750" lvl="0" indent="-285750">
              <a:buSzPts val="1200"/>
              <a:buFont typeface="Arial"/>
              <a:buChar char="•"/>
            </a:pPr>
            <a:r>
              <a:rPr lang="fr-FR" b="1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Be </a:t>
            </a:r>
            <a:r>
              <a:rPr lang="fr-FR" b="1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careful</a:t>
            </a:r>
            <a:r>
              <a:rPr lang="fr-FR" b="1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, </a:t>
            </a:r>
            <a:r>
              <a:rPr lang="fr-FR" b="1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some</a:t>
            </a:r>
            <a:r>
              <a:rPr lang="fr-FR" b="1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b="1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contracts</a:t>
            </a:r>
            <a:r>
              <a:rPr lang="fr-FR" b="1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b="1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require</a:t>
            </a:r>
            <a:r>
              <a:rPr lang="fr-FR" b="1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b="1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you</a:t>
            </a:r>
            <a:r>
              <a:rPr lang="fr-FR" b="1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to </a:t>
            </a:r>
            <a:r>
              <a:rPr lang="fr-FR" b="1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sign</a:t>
            </a:r>
            <a:r>
              <a:rPr lang="fr-FR" b="1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up for a minimum </a:t>
            </a:r>
            <a:r>
              <a:rPr lang="fr-FR" b="1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duration!</a:t>
            </a:r>
            <a:endParaRPr lang="fr-FR" dirty="0">
              <a:latin typeface="Georgia"/>
              <a:cs typeface="Georgia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11499" y="2524704"/>
            <a:ext cx="79998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ts val="1200"/>
            </a:pPr>
            <a:endParaRPr lang="fr-FR" b="1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buSzPts val="1200"/>
            </a:pPr>
            <a:r>
              <a:rPr lang="fr-FR" sz="1300" b="1" i="1" dirty="0">
                <a:solidFill>
                  <a:srgbClr val="C0200D"/>
                </a:solidFill>
                <a:latin typeface="Georgia"/>
                <a:ea typeface="Calibri"/>
                <a:cs typeface="Georgia"/>
                <a:sym typeface="Calibri"/>
              </a:rPr>
              <a:t>Once </a:t>
            </a:r>
            <a:r>
              <a:rPr lang="fr-FR" sz="1300" b="1" i="1" dirty="0" err="1">
                <a:solidFill>
                  <a:srgbClr val="C0200D"/>
                </a:solidFill>
                <a:latin typeface="Georgia"/>
                <a:ea typeface="Calibri"/>
                <a:cs typeface="Georgia"/>
                <a:sym typeface="Calibri"/>
              </a:rPr>
              <a:t>you</a:t>
            </a:r>
            <a:r>
              <a:rPr lang="fr-FR" sz="1300" b="1" i="1" dirty="0">
                <a:solidFill>
                  <a:srgbClr val="C0200D"/>
                </a:solidFill>
                <a:latin typeface="Georgia"/>
                <a:ea typeface="Calibri"/>
                <a:cs typeface="Georgia"/>
                <a:sym typeface="Calibri"/>
              </a:rPr>
              <a:t> have </a:t>
            </a:r>
            <a:r>
              <a:rPr lang="fr-FR" sz="1300" b="1" i="1" dirty="0" err="1">
                <a:solidFill>
                  <a:srgbClr val="C0200D"/>
                </a:solidFill>
                <a:latin typeface="Georgia"/>
                <a:ea typeface="Calibri"/>
                <a:cs typeface="Georgia"/>
                <a:sym typeface="Calibri"/>
              </a:rPr>
              <a:t>moved</a:t>
            </a:r>
            <a:r>
              <a:rPr lang="fr-FR" sz="1300" b="1" i="1" dirty="0">
                <a:solidFill>
                  <a:srgbClr val="C0200D"/>
                </a:solidFill>
                <a:latin typeface="Georgia"/>
                <a:ea typeface="Calibri"/>
                <a:cs typeface="Georgia"/>
                <a:sym typeface="Calibri"/>
              </a:rPr>
              <a:t> in, a French tradition </a:t>
            </a:r>
            <a:r>
              <a:rPr lang="fr-FR" sz="1300" b="1" i="1" dirty="0" err="1">
                <a:solidFill>
                  <a:srgbClr val="C0200D"/>
                </a:solidFill>
                <a:latin typeface="Georgia"/>
                <a:ea typeface="Calibri"/>
                <a:cs typeface="Georgia"/>
                <a:sym typeface="Calibri"/>
              </a:rPr>
              <a:t>is</a:t>
            </a:r>
            <a:r>
              <a:rPr lang="fr-FR" sz="1300" b="1" i="1" dirty="0">
                <a:solidFill>
                  <a:srgbClr val="C0200D"/>
                </a:solidFill>
                <a:latin typeface="Georgia"/>
                <a:ea typeface="Calibri"/>
                <a:cs typeface="Georgia"/>
                <a:sym typeface="Calibri"/>
              </a:rPr>
              <a:t> to have a « crémaillère » (a house-</a:t>
            </a:r>
            <a:r>
              <a:rPr lang="fr-FR" sz="1300" b="1" i="1" dirty="0" err="1">
                <a:solidFill>
                  <a:srgbClr val="C0200D"/>
                </a:solidFill>
                <a:latin typeface="Georgia"/>
                <a:ea typeface="Calibri"/>
                <a:cs typeface="Georgia"/>
                <a:sym typeface="Calibri"/>
              </a:rPr>
              <a:t>warming</a:t>
            </a:r>
            <a:r>
              <a:rPr lang="fr-FR" sz="1300" b="1" i="1" dirty="0">
                <a:solidFill>
                  <a:srgbClr val="C0200D"/>
                </a:solidFill>
                <a:latin typeface="Georgia"/>
                <a:ea typeface="Calibri"/>
                <a:cs typeface="Georgia"/>
                <a:sym typeface="Calibri"/>
              </a:rPr>
              <a:t> party ). This marks the happy end of </a:t>
            </a:r>
            <a:r>
              <a:rPr lang="fr-FR" sz="1300" b="1" i="1" dirty="0" err="1">
                <a:solidFill>
                  <a:srgbClr val="C0200D"/>
                </a:solidFill>
                <a:latin typeface="Georgia"/>
                <a:ea typeface="Calibri"/>
                <a:cs typeface="Georgia"/>
                <a:sym typeface="Calibri"/>
              </a:rPr>
              <a:t>your</a:t>
            </a:r>
            <a:r>
              <a:rPr lang="fr-FR" sz="1300" b="1" i="1" dirty="0">
                <a:solidFill>
                  <a:srgbClr val="C0200D"/>
                </a:solidFill>
                <a:latin typeface="Georgia"/>
                <a:ea typeface="Calibri"/>
                <a:cs typeface="Georgia"/>
                <a:sym typeface="Calibri"/>
              </a:rPr>
              <a:t> move </a:t>
            </a:r>
            <a:r>
              <a:rPr lang="fr-FR" sz="1300" b="1" i="1" dirty="0" err="1">
                <a:solidFill>
                  <a:srgbClr val="C0200D"/>
                </a:solidFill>
                <a:latin typeface="Georgia"/>
                <a:ea typeface="Calibri"/>
                <a:cs typeface="Georgia"/>
                <a:sym typeface="Calibri"/>
              </a:rPr>
              <a:t>when</a:t>
            </a:r>
            <a:r>
              <a:rPr lang="fr-FR" sz="1300" b="1" i="1" dirty="0">
                <a:solidFill>
                  <a:srgbClr val="C0200D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sz="1300" b="1" i="1" dirty="0" err="1">
                <a:solidFill>
                  <a:srgbClr val="C0200D"/>
                </a:solidFill>
                <a:latin typeface="Georgia"/>
                <a:ea typeface="Calibri"/>
                <a:cs typeface="Georgia"/>
                <a:sym typeface="Calibri"/>
              </a:rPr>
              <a:t>you</a:t>
            </a:r>
            <a:r>
              <a:rPr lang="fr-FR" sz="1300" b="1" i="1" dirty="0">
                <a:solidFill>
                  <a:srgbClr val="C0200D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sz="1300" b="1" i="1" dirty="0" err="1">
                <a:solidFill>
                  <a:srgbClr val="C0200D"/>
                </a:solidFill>
                <a:latin typeface="Georgia"/>
                <a:ea typeface="Calibri"/>
                <a:cs typeface="Georgia"/>
                <a:sym typeface="Calibri"/>
              </a:rPr>
              <a:t>can</a:t>
            </a:r>
            <a:r>
              <a:rPr lang="fr-FR" sz="1300" b="1" i="1" dirty="0">
                <a:solidFill>
                  <a:srgbClr val="C0200D"/>
                </a:solidFill>
                <a:latin typeface="Georgia"/>
                <a:ea typeface="Calibri"/>
                <a:cs typeface="Georgia"/>
                <a:sym typeface="Calibri"/>
              </a:rPr>
              <a:t> invite </a:t>
            </a:r>
            <a:r>
              <a:rPr lang="fr-FR" sz="1300" b="1" i="1" dirty="0" err="1">
                <a:solidFill>
                  <a:srgbClr val="C0200D"/>
                </a:solidFill>
                <a:latin typeface="Georgia"/>
                <a:ea typeface="Calibri"/>
                <a:cs typeface="Georgia"/>
                <a:sym typeface="Calibri"/>
              </a:rPr>
              <a:t>your</a:t>
            </a:r>
            <a:r>
              <a:rPr lang="fr-FR" sz="1300" b="1" i="1" dirty="0">
                <a:solidFill>
                  <a:srgbClr val="C0200D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sz="1300" b="1" i="1" dirty="0" err="1">
                <a:solidFill>
                  <a:srgbClr val="C0200D"/>
                </a:solidFill>
                <a:latin typeface="Georgia"/>
                <a:ea typeface="Calibri"/>
                <a:cs typeface="Georgia"/>
                <a:sym typeface="Calibri"/>
              </a:rPr>
              <a:t>friends</a:t>
            </a:r>
            <a:r>
              <a:rPr lang="fr-FR" sz="1300" b="1" i="1" dirty="0">
                <a:solidFill>
                  <a:srgbClr val="C0200D"/>
                </a:solidFill>
                <a:latin typeface="Georgia"/>
                <a:ea typeface="Calibri"/>
                <a:cs typeface="Georgia"/>
                <a:sym typeface="Calibri"/>
              </a:rPr>
              <a:t> to have </a:t>
            </a:r>
            <a:r>
              <a:rPr lang="fr-FR" sz="1300" b="1" i="1" dirty="0" err="1">
                <a:solidFill>
                  <a:srgbClr val="C0200D"/>
                </a:solidFill>
                <a:latin typeface="Georgia"/>
                <a:ea typeface="Calibri"/>
                <a:cs typeface="Georgia"/>
                <a:sym typeface="Calibri"/>
              </a:rPr>
              <a:t>dinner</a:t>
            </a:r>
            <a:r>
              <a:rPr lang="fr-FR" sz="1300" b="1" i="1" dirty="0">
                <a:solidFill>
                  <a:srgbClr val="C0200D"/>
                </a:solidFill>
                <a:latin typeface="Georgia"/>
                <a:ea typeface="Calibri"/>
                <a:cs typeface="Georgia"/>
                <a:sym typeface="Calibri"/>
              </a:rPr>
              <a:t> in </a:t>
            </a:r>
            <a:r>
              <a:rPr lang="fr-FR" sz="1300" b="1" i="1" dirty="0" err="1">
                <a:solidFill>
                  <a:srgbClr val="C0200D"/>
                </a:solidFill>
                <a:latin typeface="Georgia"/>
                <a:ea typeface="Calibri"/>
                <a:cs typeface="Georgia"/>
                <a:sym typeface="Calibri"/>
              </a:rPr>
              <a:t>your</a:t>
            </a:r>
            <a:r>
              <a:rPr lang="fr-FR" sz="1300" b="1" i="1" dirty="0">
                <a:solidFill>
                  <a:srgbClr val="C0200D"/>
                </a:solidFill>
                <a:latin typeface="Georgia"/>
                <a:ea typeface="Calibri"/>
                <a:cs typeface="Georgia"/>
                <a:sym typeface="Calibri"/>
              </a:rPr>
              <a:t> new place!</a:t>
            </a:r>
            <a:endParaRPr lang="fr-FR" sz="1300" b="1" i="1" dirty="0">
              <a:solidFill>
                <a:srgbClr val="C0200D"/>
              </a:solidFill>
              <a:latin typeface="Georgia"/>
              <a:ea typeface="Calibri"/>
              <a:cs typeface="Georgia"/>
            </a:endParaRPr>
          </a:p>
        </p:txBody>
      </p:sp>
      <p:pic>
        <p:nvPicPr>
          <p:cNvPr id="5" name="Image 4" descr="18-arrow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251499" y="4794537"/>
            <a:ext cx="814367" cy="257340"/>
          </a:xfrm>
          <a:prstGeom prst="rect">
            <a:avLst/>
          </a:prstGeom>
        </p:spPr>
      </p:pic>
      <p:pic>
        <p:nvPicPr>
          <p:cNvPr id="6" name="Image 5" descr="18-arrow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37" y="4765332"/>
            <a:ext cx="814367" cy="257340"/>
          </a:xfrm>
          <a:prstGeom prst="rect">
            <a:avLst/>
          </a:prstGeom>
        </p:spPr>
      </p:pic>
      <p:pic>
        <p:nvPicPr>
          <p:cNvPr id="7" name="Image 6" descr="iconmonstr-home-5-240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231" y="77829"/>
            <a:ext cx="616076" cy="616076"/>
          </a:xfrm>
          <a:prstGeom prst="rect">
            <a:avLst/>
          </a:prstGeom>
        </p:spPr>
      </p:pic>
      <p:pic>
        <p:nvPicPr>
          <p:cNvPr id="8" name="Image 7" descr="108-arrow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85" y="2745888"/>
            <a:ext cx="758248" cy="646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931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>
            <a:hlinkClick r:id="rId3" action="ppaction://hlinksldjump"/>
          </p:cNvPr>
          <p:cNvSpPr/>
          <p:nvPr/>
        </p:nvSpPr>
        <p:spPr>
          <a:xfrm>
            <a:off x="2545985" y="1410984"/>
            <a:ext cx="1206328" cy="1176723"/>
          </a:xfrm>
          <a:prstGeom prst="roundRect">
            <a:avLst>
              <a:gd name="adj" fmla="val 18047"/>
            </a:avLst>
          </a:prstGeom>
          <a:solidFill>
            <a:srgbClr val="7030A0"/>
          </a:solidFill>
          <a:ln w="19050" cap="flat" cmpd="sng">
            <a:solidFill>
              <a:schemeClr val="l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None/>
            </a:pPr>
            <a:r>
              <a:rPr lang="fr-FR" dirty="0">
                <a:solidFill>
                  <a:schemeClr val="lt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5.2 </a:t>
            </a:r>
            <a:r>
              <a:rPr lang="fr" dirty="0">
                <a:solidFill>
                  <a:schemeClr val="lt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Condition</a:t>
            </a:r>
            <a:r>
              <a:rPr lang="fr-FR" dirty="0">
                <a:solidFill>
                  <a:schemeClr val="lt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 &amp; </a:t>
            </a:r>
            <a:r>
              <a:rPr lang="fr-FR" dirty="0" err="1">
                <a:solidFill>
                  <a:schemeClr val="lt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inventory</a:t>
            </a:r>
            <a:r>
              <a:rPr lang="fr" dirty="0">
                <a:solidFill>
                  <a:schemeClr val="lt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 report upon </a:t>
            </a:r>
            <a:r>
              <a:rPr lang="fr-FR" dirty="0" err="1">
                <a:solidFill>
                  <a:schemeClr val="lt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departure</a:t>
            </a:r>
            <a:endParaRPr dirty="0">
              <a:solidFill>
                <a:schemeClr val="lt1"/>
              </a:solidFill>
              <a:latin typeface="Chalkboard SE Regular"/>
              <a:ea typeface="Calibri"/>
              <a:cs typeface="Chalkboard SE Regular"/>
              <a:sym typeface="Calibri"/>
            </a:endParaRPr>
          </a:p>
        </p:txBody>
      </p:sp>
      <p:sp>
        <p:nvSpPr>
          <p:cNvPr id="211" name="Shape 211">
            <a:hlinkClick r:id="rId4" action="ppaction://hlinksldjump"/>
          </p:cNvPr>
          <p:cNvSpPr/>
          <p:nvPr/>
        </p:nvSpPr>
        <p:spPr>
          <a:xfrm>
            <a:off x="4027348" y="1415488"/>
            <a:ext cx="1282785" cy="1167714"/>
          </a:xfrm>
          <a:prstGeom prst="roundRect">
            <a:avLst>
              <a:gd name="adj" fmla="val 18047"/>
            </a:avLst>
          </a:prstGeom>
          <a:solidFill>
            <a:srgbClr val="7030A0"/>
          </a:solidFill>
          <a:ln w="19050" cap="flat" cmpd="sng">
            <a:solidFill>
              <a:schemeClr val="l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None/>
            </a:pPr>
            <a:r>
              <a:rPr lang="fr" dirty="0">
                <a:solidFill>
                  <a:schemeClr val="lt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5.3 </a:t>
            </a:r>
            <a:endParaRPr dirty="0">
              <a:solidFill>
                <a:schemeClr val="lt1"/>
              </a:solidFill>
              <a:latin typeface="Chalkboard SE Regular"/>
              <a:ea typeface="Calibri"/>
              <a:cs typeface="Chalkboard SE Regular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None/>
            </a:pPr>
            <a:r>
              <a:rPr lang="fr" dirty="0">
                <a:solidFill>
                  <a:schemeClr val="lt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Refund of the security deposit</a:t>
            </a:r>
            <a:endParaRPr dirty="0">
              <a:solidFill>
                <a:schemeClr val="lt1"/>
              </a:solidFill>
              <a:latin typeface="Chalkboard SE Regular"/>
              <a:ea typeface="Calibri"/>
              <a:cs typeface="Chalkboard SE Regular"/>
              <a:sym typeface="Calibri"/>
            </a:endParaRPr>
          </a:p>
        </p:txBody>
      </p:sp>
      <p:sp>
        <p:nvSpPr>
          <p:cNvPr id="212" name="Shape 212">
            <a:hlinkClick r:id="rId5" action="ppaction://hlinksldjump"/>
          </p:cNvPr>
          <p:cNvSpPr/>
          <p:nvPr/>
        </p:nvSpPr>
        <p:spPr>
          <a:xfrm>
            <a:off x="5585167" y="1415488"/>
            <a:ext cx="1235676" cy="1167714"/>
          </a:xfrm>
          <a:prstGeom prst="roundRect">
            <a:avLst>
              <a:gd name="adj" fmla="val 18047"/>
            </a:avLst>
          </a:prstGeom>
          <a:solidFill>
            <a:srgbClr val="7030A0"/>
          </a:solidFill>
          <a:ln w="19050" cap="flat" cmpd="sng">
            <a:solidFill>
              <a:schemeClr val="l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lt1"/>
              </a:buClr>
              <a:buSzPts val="1400"/>
            </a:pPr>
            <a:r>
              <a:rPr lang="fr" dirty="0">
                <a:solidFill>
                  <a:schemeClr val="lt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5.4 </a:t>
            </a:r>
            <a:endParaRPr dirty="0">
              <a:solidFill>
                <a:schemeClr val="lt1"/>
              </a:solidFill>
              <a:latin typeface="Chalkboard SE Regular"/>
              <a:ea typeface="Calibri"/>
              <a:cs typeface="Chalkboard SE Regular"/>
            </a:endParaRPr>
          </a:p>
          <a:p>
            <a:pPr algn="ctr">
              <a:lnSpc>
                <a:spcPct val="90000"/>
              </a:lnSpc>
              <a:buClr>
                <a:schemeClr val="lt1"/>
              </a:buClr>
              <a:buSzPts val="1400"/>
            </a:pPr>
            <a:r>
              <a:rPr lang="fr-FR" dirty="0" err="1">
                <a:solidFill>
                  <a:schemeClr val="lt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Before</a:t>
            </a:r>
            <a:r>
              <a:rPr lang="fr-FR" dirty="0">
                <a:solidFill>
                  <a:schemeClr val="lt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 </a:t>
            </a:r>
            <a:r>
              <a:rPr lang="fr-FR" dirty="0" err="1">
                <a:solidFill>
                  <a:schemeClr val="lt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you</a:t>
            </a:r>
            <a:r>
              <a:rPr lang="fr-FR" dirty="0">
                <a:solidFill>
                  <a:schemeClr val="lt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 </a:t>
            </a:r>
            <a:r>
              <a:rPr lang="fr-FR" dirty="0" err="1">
                <a:solidFill>
                  <a:schemeClr val="lt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leave</a:t>
            </a:r>
            <a:endParaRPr lang="fr-FR" dirty="0">
              <a:solidFill>
                <a:schemeClr val="lt1"/>
              </a:solidFill>
              <a:latin typeface="Chalkboard SE Regular"/>
              <a:ea typeface="Calibri"/>
              <a:cs typeface="Chalkboard SE Regular"/>
            </a:endParaRPr>
          </a:p>
        </p:txBody>
      </p:sp>
      <p:sp>
        <p:nvSpPr>
          <p:cNvPr id="213" name="Shape 213"/>
          <p:cNvSpPr txBox="1"/>
          <p:nvPr/>
        </p:nvSpPr>
        <p:spPr>
          <a:xfrm>
            <a:off x="1064621" y="290467"/>
            <a:ext cx="7266932" cy="392400"/>
          </a:xfrm>
          <a:prstGeom prst="rect">
            <a:avLst/>
          </a:prstGeom>
          <a:noFill/>
          <a:ln w="28575" cap="flat" cmpd="sng">
            <a:solidFill>
              <a:srgbClr val="7030A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fr" sz="2100" dirty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5. LEAVE THE PREMISES</a:t>
            </a:r>
            <a:endParaRPr sz="2100" dirty="0">
              <a:solidFill>
                <a:schemeClr val="dk1"/>
              </a:solidFill>
              <a:latin typeface="Chalkboard SE Regular"/>
              <a:ea typeface="Calibri"/>
              <a:cs typeface="Chalkboard SE Regular"/>
              <a:sym typeface="Calibri"/>
            </a:endParaRPr>
          </a:p>
        </p:txBody>
      </p:sp>
      <p:sp>
        <p:nvSpPr>
          <p:cNvPr id="214" name="Shape 214">
            <a:hlinkClick r:id="rId6" action="ppaction://hlinksldjump"/>
          </p:cNvPr>
          <p:cNvSpPr/>
          <p:nvPr/>
        </p:nvSpPr>
        <p:spPr>
          <a:xfrm>
            <a:off x="7095878" y="1440202"/>
            <a:ext cx="1235676" cy="1167714"/>
          </a:xfrm>
          <a:prstGeom prst="roundRect">
            <a:avLst>
              <a:gd name="adj" fmla="val 18047"/>
            </a:avLst>
          </a:prstGeom>
          <a:solidFill>
            <a:srgbClr val="7030A0"/>
          </a:solidFill>
          <a:ln w="19050" cap="flat" cmpd="sng">
            <a:solidFill>
              <a:schemeClr val="l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ctr">
              <a:lnSpc>
                <a:spcPct val="90000"/>
              </a:lnSpc>
              <a:buClr>
                <a:schemeClr val="lt1"/>
              </a:buClr>
              <a:buSzPts val="1400"/>
              <a:buFont typeface="Arial"/>
              <a:buNone/>
            </a:pPr>
            <a:r>
              <a:rPr lang="fr" dirty="0">
                <a:solidFill>
                  <a:schemeClr val="lt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5.5 </a:t>
            </a:r>
            <a:endParaRPr dirty="0">
              <a:solidFill>
                <a:schemeClr val="lt1"/>
              </a:solidFill>
              <a:latin typeface="Chalkboard SE Regular"/>
              <a:ea typeface="Calibri"/>
              <a:cs typeface="Chalkboard SE Regular"/>
            </a:endParaRPr>
          </a:p>
          <a:p>
            <a:pPr marL="0" lvl="0" indent="0" algn="ctr">
              <a:lnSpc>
                <a:spcPct val="90000"/>
              </a:lnSpc>
              <a:buClr>
                <a:schemeClr val="lt1"/>
              </a:buClr>
              <a:buSzPts val="1400"/>
              <a:buFont typeface="Arial"/>
              <a:buNone/>
            </a:pPr>
            <a:r>
              <a:rPr lang="fr-FR" dirty="0">
                <a:solidFill>
                  <a:schemeClr val="lt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In case of a dispute</a:t>
            </a:r>
            <a:endParaRPr dirty="0">
              <a:solidFill>
                <a:schemeClr val="lt1"/>
              </a:solidFill>
              <a:latin typeface="Chalkboard SE Regular"/>
              <a:ea typeface="Calibri"/>
              <a:cs typeface="Chalkboard SE Regular"/>
            </a:endParaRPr>
          </a:p>
        </p:txBody>
      </p:sp>
      <p:sp>
        <p:nvSpPr>
          <p:cNvPr id="215" name="Shape 215">
            <a:hlinkClick r:id="rId7" action="ppaction://hlinksldjump"/>
          </p:cNvPr>
          <p:cNvSpPr/>
          <p:nvPr/>
        </p:nvSpPr>
        <p:spPr>
          <a:xfrm>
            <a:off x="1064621" y="1406480"/>
            <a:ext cx="1206328" cy="1176723"/>
          </a:xfrm>
          <a:prstGeom prst="roundRect">
            <a:avLst>
              <a:gd name="adj" fmla="val 18047"/>
            </a:avLst>
          </a:prstGeom>
          <a:solidFill>
            <a:srgbClr val="7030A0"/>
          </a:solidFill>
          <a:ln w="19050" cap="flat" cmpd="sng">
            <a:solidFill>
              <a:schemeClr val="l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None/>
            </a:pPr>
            <a:r>
              <a:rPr lang="fr" dirty="0">
                <a:solidFill>
                  <a:schemeClr val="lt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5.1 </a:t>
            </a:r>
            <a:endParaRPr dirty="0">
              <a:solidFill>
                <a:schemeClr val="lt1"/>
              </a:solidFill>
              <a:latin typeface="Chalkboard SE Regular"/>
              <a:ea typeface="Calibri"/>
              <a:cs typeface="Chalkboard SE Regular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None/>
            </a:pPr>
            <a:r>
              <a:rPr lang="fr" dirty="0">
                <a:solidFill>
                  <a:schemeClr val="lt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Send prior notice of departure</a:t>
            </a:r>
            <a:endParaRPr dirty="0">
              <a:solidFill>
                <a:schemeClr val="lt1"/>
              </a:solidFill>
              <a:latin typeface="Chalkboard SE Regular"/>
              <a:ea typeface="Calibri"/>
              <a:cs typeface="Chalkboard SE Regular"/>
            </a:endParaRPr>
          </a:p>
        </p:txBody>
      </p:sp>
      <p:pic>
        <p:nvPicPr>
          <p:cNvPr id="8" name="Image 7" descr="18-arrow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251499" y="4794537"/>
            <a:ext cx="814367" cy="257340"/>
          </a:xfrm>
          <a:prstGeom prst="rect">
            <a:avLst/>
          </a:prstGeom>
        </p:spPr>
      </p:pic>
      <p:pic>
        <p:nvPicPr>
          <p:cNvPr id="9" name="Image 8" descr="18-arrow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37" y="4765332"/>
            <a:ext cx="814367" cy="257340"/>
          </a:xfrm>
          <a:prstGeom prst="rect">
            <a:avLst/>
          </a:prstGeom>
        </p:spPr>
      </p:pic>
      <p:pic>
        <p:nvPicPr>
          <p:cNvPr id="10" name="Image 9" descr="iconmonstr-home-5-240.png">
            <a:hlinkClick r:id="rId9" action="ppaction://hlinksldjump"/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0755" y="77829"/>
            <a:ext cx="616076" cy="616076"/>
          </a:xfrm>
          <a:prstGeom prst="rect">
            <a:avLst/>
          </a:prstGeom>
        </p:spPr>
      </p:pic>
      <p:pic>
        <p:nvPicPr>
          <p:cNvPr id="11" name="Image 10" descr="29-arrow.pn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46313">
            <a:off x="534081" y="691877"/>
            <a:ext cx="551805" cy="865731"/>
          </a:xfrm>
          <a:prstGeom prst="rect">
            <a:avLst/>
          </a:prstGeom>
        </p:spPr>
      </p:pic>
      <p:pic>
        <p:nvPicPr>
          <p:cNvPr id="12" name="Image 11" descr="35-arrow.pn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764404">
            <a:off x="2198127" y="2470614"/>
            <a:ext cx="452288" cy="559633"/>
          </a:xfrm>
          <a:prstGeom prst="rect">
            <a:avLst/>
          </a:prstGeom>
        </p:spPr>
      </p:pic>
      <p:pic>
        <p:nvPicPr>
          <p:cNvPr id="15" name="Image 14" descr="35-arrow.pn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764404">
            <a:off x="3676631" y="2470614"/>
            <a:ext cx="452288" cy="559633"/>
          </a:xfrm>
          <a:prstGeom prst="rect">
            <a:avLst/>
          </a:prstGeom>
        </p:spPr>
      </p:pic>
      <p:pic>
        <p:nvPicPr>
          <p:cNvPr id="16" name="Image 15" descr="35-arrow.pn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764404">
            <a:off x="5241096" y="2470614"/>
            <a:ext cx="452288" cy="559633"/>
          </a:xfrm>
          <a:prstGeom prst="rect">
            <a:avLst/>
          </a:prstGeom>
        </p:spPr>
      </p:pic>
      <p:pic>
        <p:nvPicPr>
          <p:cNvPr id="17" name="Image 16" descr="35-arrow.pn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764404">
            <a:off x="6734511" y="2470614"/>
            <a:ext cx="452288" cy="55963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/>
          <p:nvPr/>
        </p:nvSpPr>
        <p:spPr>
          <a:xfrm>
            <a:off x="195412" y="188877"/>
            <a:ext cx="8199819" cy="220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fr" sz="2100" b="1" dirty="0">
                <a:solidFill>
                  <a:schemeClr val="accent6">
                    <a:lumMod val="75000"/>
                  </a:schemeClr>
                </a:solidFill>
                <a:latin typeface="Chalkboard SE Regular"/>
                <a:ea typeface="Calibri"/>
                <a:cs typeface="Chalkboard SE Regular"/>
                <a:sym typeface="Calibri"/>
              </a:rPr>
              <a:t>5.1 The notice</a:t>
            </a:r>
            <a:r>
              <a:rPr lang="fr-FR" sz="2100" b="1" dirty="0">
                <a:solidFill>
                  <a:schemeClr val="accent6">
                    <a:lumMod val="75000"/>
                  </a:schemeClr>
                </a:solidFill>
                <a:latin typeface="Chalkboard SE Regular"/>
                <a:ea typeface="Calibri"/>
                <a:cs typeface="Chalkboard SE Regular"/>
                <a:sym typeface="Calibri"/>
              </a:rPr>
              <a:t> of </a:t>
            </a:r>
            <a:r>
              <a:rPr lang="fr-FR" sz="2100" b="1" dirty="0" err="1">
                <a:solidFill>
                  <a:schemeClr val="accent6">
                    <a:lumMod val="75000"/>
                  </a:schemeClr>
                </a:solidFill>
                <a:latin typeface="Chalkboard SE Regular"/>
                <a:ea typeface="Calibri"/>
                <a:cs typeface="Chalkboard SE Regular"/>
                <a:sym typeface="Calibri"/>
              </a:rPr>
              <a:t>departure</a:t>
            </a:r>
            <a:endParaRPr lang="fr-FR" sz="2100" b="1" dirty="0">
              <a:solidFill>
                <a:schemeClr val="accent6">
                  <a:lumMod val="75000"/>
                </a:schemeClr>
              </a:solidFill>
              <a:latin typeface="Chalkboard SE Regular"/>
              <a:ea typeface="Calibri"/>
              <a:cs typeface="Chalkboard SE Regular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b="0" i="0" u="none" strike="noStrike" cap="none" dirty="0">
              <a:solidFill>
                <a:srgbClr val="000000"/>
              </a:solidFill>
              <a:latin typeface="Georgia"/>
              <a:cs typeface="Georgia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</a:pPr>
            <a:r>
              <a:rPr lang="fr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You 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are </a:t>
            </a:r>
            <a:r>
              <a:rPr lang="fr-FR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allowed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to </a:t>
            </a:r>
            <a:r>
              <a:rPr lang="fr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cancel </a:t>
            </a:r>
            <a:r>
              <a:rPr lang="fr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the lease at any time, provided that you comply with the 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conditions </a:t>
            </a:r>
            <a:r>
              <a:rPr lang="fr-FR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related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to the </a:t>
            </a:r>
            <a:r>
              <a:rPr lang="fr-FR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prior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notice </a:t>
            </a:r>
            <a:r>
              <a:rPr lang="fr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(</a:t>
            </a:r>
            <a:r>
              <a:rPr lang="fr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  <a:hlinkClick r:id="rId3" action="ppaction://hlinksldjump"/>
              </a:rPr>
              <a:t>see </a:t>
            </a:r>
            <a:r>
              <a:rPr lang="fr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  <a:hlinkClick r:id="rId3" action="ppaction://hlinksldjump"/>
              </a:rPr>
              <a:t>1.2/Schedule of contract periods</a:t>
            </a:r>
            <a:r>
              <a:rPr lang="fr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) and pay the rent during the notice period. The request for termination of the lease must be made by way of a registered letter with an acknowledgment of receipt. </a:t>
            </a:r>
            <a:endParaRPr lang="fr-FR" b="0" i="0" u="none" strike="noStrike" cap="none" dirty="0" smtClean="0">
              <a:solidFill>
                <a:schemeClr val="dk1"/>
              </a:solidFill>
              <a:latin typeface="Georgia"/>
              <a:ea typeface="Calibri"/>
              <a:cs typeface="Georgia"/>
              <a:sym typeface="Calibri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</a:pPr>
            <a:endParaRPr lang="fr-FR" dirty="0">
              <a:solidFill>
                <a:schemeClr val="dk1"/>
              </a:solidFill>
              <a:latin typeface="Georgia"/>
              <a:ea typeface="Calibri"/>
              <a:cs typeface="Georgia"/>
              <a:sym typeface="Calibri"/>
            </a:endParaRPr>
          </a:p>
          <a:p>
            <a:pPr marL="285750" indent="-285750">
              <a:buSzPts val="1200"/>
              <a:buFont typeface="Arial"/>
              <a:buChar char="•"/>
            </a:pP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Remember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to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make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an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appointment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with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the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owner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or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agency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to set the date and time to carry out the condition report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upon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exiting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the </a:t>
            </a:r>
            <a:r>
              <a:rPr lang="fr-FR" dirty="0" err="1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premises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.</a:t>
            </a:r>
            <a:endParaRPr lang="fr-FR" dirty="0">
              <a:latin typeface="Georgia"/>
              <a:cs typeface="Georgia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</a:pPr>
            <a:endParaRPr sz="1800" b="0" i="0" u="none" strike="noStrike" cap="none" dirty="0">
              <a:solidFill>
                <a:srgbClr val="000000"/>
              </a:solidFill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buSzPts val="1200"/>
            </a:pP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  <a:latin typeface="Georgia"/>
                <a:ea typeface="Calibri"/>
                <a:cs typeface="Georgia"/>
                <a:sym typeface="Calibri"/>
              </a:rPr>
              <a:t>      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Image 2" descr="18-arrow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251499" y="4794537"/>
            <a:ext cx="814367" cy="257340"/>
          </a:xfrm>
          <a:prstGeom prst="rect">
            <a:avLst/>
          </a:prstGeom>
        </p:spPr>
      </p:pic>
      <p:pic>
        <p:nvPicPr>
          <p:cNvPr id="4" name="Image 3" descr="18-arrow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37" y="4765332"/>
            <a:ext cx="814367" cy="257340"/>
          </a:xfrm>
          <a:prstGeom prst="rect">
            <a:avLst/>
          </a:prstGeom>
        </p:spPr>
      </p:pic>
      <p:pic>
        <p:nvPicPr>
          <p:cNvPr id="5" name="Image 4" descr="iconmonstr-home-5-240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231" y="77829"/>
            <a:ext cx="616076" cy="616076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792405" y="2661440"/>
            <a:ext cx="7768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SzPts val="1200"/>
            </a:pPr>
            <a:r>
              <a:rPr lang="fr-FR" b="1" dirty="0">
                <a:solidFill>
                  <a:schemeClr val="accent6">
                    <a:lumMod val="75000"/>
                  </a:schemeClr>
                </a:solidFill>
                <a:latin typeface="Georgia"/>
                <a:ea typeface="Calibri"/>
                <a:cs typeface="Georgia"/>
                <a:sym typeface="Calibri"/>
              </a:rPr>
              <a:t>It </a:t>
            </a:r>
            <a:r>
              <a:rPr lang="fr-FR" b="1" dirty="0" err="1">
                <a:solidFill>
                  <a:schemeClr val="accent6">
                    <a:lumMod val="75000"/>
                  </a:schemeClr>
                </a:solidFill>
                <a:latin typeface="Georgia"/>
                <a:ea typeface="Calibri"/>
                <a:cs typeface="Georgia"/>
                <a:sym typeface="Calibri"/>
              </a:rPr>
              <a:t>is</a:t>
            </a:r>
            <a:r>
              <a:rPr lang="fr-FR" b="1" dirty="0">
                <a:solidFill>
                  <a:schemeClr val="accent6">
                    <a:lumMod val="75000"/>
                  </a:schemeClr>
                </a:solidFill>
                <a:latin typeface="Georgia"/>
                <a:ea typeface="Calibri"/>
                <a:cs typeface="Georgia"/>
                <a:sym typeface="Calibri"/>
              </a:rPr>
              <a:t> important to note </a:t>
            </a: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  <a:latin typeface="Georgia"/>
                <a:ea typeface="Calibri"/>
                <a:cs typeface="Georgia"/>
                <a:sym typeface="Calibri"/>
              </a:rPr>
              <a:t>the </a:t>
            </a:r>
            <a:r>
              <a:rPr lang="fr-FR" b="1" dirty="0" err="1">
                <a:solidFill>
                  <a:schemeClr val="accent6">
                    <a:lumMod val="75000"/>
                  </a:schemeClr>
                </a:solidFill>
                <a:latin typeface="Georgia"/>
                <a:ea typeface="Calibri"/>
                <a:cs typeface="Georgia"/>
                <a:sym typeface="Calibri"/>
              </a:rPr>
              <a:t>security</a:t>
            </a:r>
            <a:r>
              <a:rPr lang="fr-FR" b="1" dirty="0">
                <a:solidFill>
                  <a:schemeClr val="accent6">
                    <a:lumMod val="75000"/>
                  </a:schemeClr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b="1" dirty="0" err="1" smtClean="0">
                <a:solidFill>
                  <a:schemeClr val="accent6">
                    <a:lumMod val="75000"/>
                  </a:schemeClr>
                </a:solidFill>
                <a:latin typeface="Georgia"/>
                <a:ea typeface="Calibri"/>
                <a:cs typeface="Georgia"/>
                <a:sym typeface="Calibri"/>
              </a:rPr>
              <a:t>deposit</a:t>
            </a: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b="1" dirty="0" err="1" smtClean="0">
                <a:solidFill>
                  <a:schemeClr val="accent6">
                    <a:lumMod val="75000"/>
                  </a:schemeClr>
                </a:solidFill>
                <a:latin typeface="Georgia"/>
                <a:ea typeface="Calibri"/>
                <a:cs typeface="Georgia"/>
                <a:sym typeface="Calibri"/>
              </a:rPr>
              <a:t>can</a:t>
            </a: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b="1" dirty="0" err="1" smtClean="0">
                <a:solidFill>
                  <a:schemeClr val="accent6">
                    <a:lumMod val="75000"/>
                  </a:schemeClr>
                </a:solidFill>
                <a:latin typeface="Georgia"/>
                <a:ea typeface="Calibri"/>
                <a:cs typeface="Georgia"/>
                <a:sym typeface="Calibri"/>
              </a:rPr>
              <a:t>under</a:t>
            </a: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  <a:latin typeface="Georgia"/>
                <a:ea typeface="Calibri"/>
                <a:cs typeface="Georgia"/>
                <a:sym typeface="Calibri"/>
              </a:rPr>
              <a:t> no </a:t>
            </a:r>
            <a:r>
              <a:rPr lang="fr-FR" b="1" dirty="0" err="1" smtClean="0">
                <a:solidFill>
                  <a:schemeClr val="accent6">
                    <a:lumMod val="75000"/>
                  </a:schemeClr>
                </a:solidFill>
                <a:latin typeface="Georgia"/>
                <a:ea typeface="Calibri"/>
                <a:cs typeface="Georgia"/>
                <a:sym typeface="Calibri"/>
              </a:rPr>
              <a:t>circumtances</a:t>
            </a: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b="1" dirty="0" err="1">
                <a:solidFill>
                  <a:schemeClr val="accent6">
                    <a:lumMod val="75000"/>
                  </a:schemeClr>
                </a:solidFill>
                <a:latin typeface="Georgia"/>
                <a:ea typeface="Calibri"/>
                <a:cs typeface="Georgia"/>
                <a:sym typeface="Calibri"/>
              </a:rPr>
              <a:t>be</a:t>
            </a:r>
            <a:r>
              <a:rPr lang="fr-FR" b="1" dirty="0">
                <a:solidFill>
                  <a:schemeClr val="accent6">
                    <a:lumMod val="75000"/>
                  </a:schemeClr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b="1" dirty="0" err="1">
                <a:solidFill>
                  <a:schemeClr val="accent6">
                    <a:lumMod val="75000"/>
                  </a:schemeClr>
                </a:solidFill>
                <a:latin typeface="Georgia"/>
                <a:ea typeface="Calibri"/>
                <a:cs typeface="Georgia"/>
                <a:sym typeface="Calibri"/>
              </a:rPr>
              <a:t>used</a:t>
            </a:r>
            <a:r>
              <a:rPr lang="fr-FR" b="1" dirty="0">
                <a:solidFill>
                  <a:schemeClr val="accent6">
                    <a:lumMod val="75000"/>
                  </a:schemeClr>
                </a:solidFill>
                <a:latin typeface="Georgia"/>
                <a:ea typeface="Calibri"/>
                <a:cs typeface="Georgia"/>
                <a:sym typeface="Calibri"/>
              </a:rPr>
              <a:t> to </a:t>
            </a:r>
            <a:r>
              <a:rPr lang="fr-FR" b="1" dirty="0" err="1">
                <a:solidFill>
                  <a:schemeClr val="accent6">
                    <a:lumMod val="75000"/>
                  </a:schemeClr>
                </a:solidFill>
                <a:latin typeface="Georgia"/>
                <a:ea typeface="Calibri"/>
                <a:cs typeface="Georgia"/>
                <a:sym typeface="Calibri"/>
              </a:rPr>
              <a:t>pay</a:t>
            </a:r>
            <a:r>
              <a:rPr lang="fr-FR" b="1" dirty="0">
                <a:solidFill>
                  <a:schemeClr val="accent6">
                    <a:lumMod val="75000"/>
                  </a:schemeClr>
                </a:solidFill>
                <a:latin typeface="Georgia"/>
                <a:ea typeface="Calibri"/>
                <a:cs typeface="Georgia"/>
                <a:sym typeface="Calibri"/>
              </a:rPr>
              <a:t> the last </a:t>
            </a:r>
            <a:r>
              <a:rPr lang="fr-FR" b="1" dirty="0" err="1">
                <a:solidFill>
                  <a:schemeClr val="accent6">
                    <a:lumMod val="75000"/>
                  </a:schemeClr>
                </a:solidFill>
                <a:latin typeface="Georgia"/>
                <a:ea typeface="Calibri"/>
                <a:cs typeface="Georgia"/>
                <a:sym typeface="Calibri"/>
              </a:rPr>
              <a:t>months</a:t>
            </a:r>
            <a:r>
              <a:rPr lang="fr-FR" b="1" dirty="0">
                <a:solidFill>
                  <a:schemeClr val="accent6">
                    <a:lumMod val="75000"/>
                  </a:schemeClr>
                </a:solidFill>
                <a:latin typeface="Georgia"/>
                <a:ea typeface="Calibri"/>
                <a:cs typeface="Georgia"/>
                <a:sym typeface="Calibri"/>
              </a:rPr>
              <a:t> of</a:t>
            </a:r>
            <a:r>
              <a:rPr lang="fr-FR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b="1" dirty="0" err="1">
                <a:solidFill>
                  <a:schemeClr val="accent6">
                    <a:lumMod val="75000"/>
                  </a:schemeClr>
                </a:solidFill>
                <a:latin typeface="Georgia"/>
                <a:ea typeface="Calibri"/>
                <a:cs typeface="Georgia"/>
                <a:sym typeface="Calibri"/>
              </a:rPr>
              <a:t>rent</a:t>
            </a:r>
            <a:r>
              <a:rPr lang="fr-FR" sz="1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lang="fr-FR" sz="1200" dirty="0"/>
          </a:p>
        </p:txBody>
      </p:sp>
      <p:pic>
        <p:nvPicPr>
          <p:cNvPr id="7" name="Image 6" descr="7-arrow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12" y="2650894"/>
            <a:ext cx="606598" cy="5295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3626" y="243143"/>
            <a:ext cx="8171606" cy="340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ts val="1800"/>
            </a:pPr>
            <a:r>
              <a:rPr lang="fr" sz="2100" b="1" dirty="0">
                <a:solidFill>
                  <a:srgbClr val="7C4A8B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5.2 Condition &amp; inventory report upon </a:t>
            </a:r>
            <a:r>
              <a:rPr lang="fr" sz="2100" b="1" dirty="0" smtClean="0">
                <a:solidFill>
                  <a:srgbClr val="7C4A8B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departure</a:t>
            </a:r>
            <a:endParaRPr lang="fr-FR" sz="2100" b="1" dirty="0" smtClean="0">
              <a:solidFill>
                <a:srgbClr val="7C4A8B"/>
              </a:solidFill>
              <a:latin typeface="Chalkboard SE Regular"/>
              <a:ea typeface="Calibri"/>
              <a:cs typeface="Chalkboard SE Regular"/>
              <a:sym typeface="Calibri"/>
            </a:endParaRPr>
          </a:p>
          <a:p>
            <a:pPr lvl="0">
              <a:buSzPts val="1800"/>
            </a:pPr>
            <a:endParaRPr lang="fr" b="1" dirty="0">
              <a:solidFill>
                <a:srgbClr val="7C4A8B"/>
              </a:solidFill>
              <a:latin typeface="Chalkboard SE Regular"/>
              <a:ea typeface="Calibri"/>
              <a:cs typeface="Chalkboard SE Regular"/>
            </a:endParaRPr>
          </a:p>
          <a:p>
            <a:pPr lvl="0">
              <a:buSzPts val="1200"/>
            </a:pPr>
            <a:r>
              <a:rPr lang="fr" dirty="0" smtClean="0">
                <a:latin typeface="Georgia"/>
                <a:ea typeface="Calibri"/>
                <a:cs typeface="Georgia"/>
                <a:sym typeface="Calibri"/>
              </a:rPr>
              <a:t>Th</a:t>
            </a:r>
            <a:r>
              <a:rPr lang="fr-FR" dirty="0" smtClean="0">
                <a:latin typeface="Georgia"/>
                <a:ea typeface="Calibri"/>
                <a:cs typeface="Georgia"/>
                <a:sym typeface="Calibri"/>
              </a:rPr>
              <a:t>e condition &amp; </a:t>
            </a:r>
            <a:r>
              <a:rPr lang="fr-FR" dirty="0" err="1" smtClean="0">
                <a:latin typeface="Georgia"/>
                <a:ea typeface="Calibri"/>
                <a:cs typeface="Georgia"/>
                <a:sym typeface="Calibri"/>
              </a:rPr>
              <a:t>inventory</a:t>
            </a:r>
            <a:r>
              <a:rPr lang="fr-FR" dirty="0" smtClean="0">
                <a:latin typeface="Georgia"/>
                <a:ea typeface="Calibri"/>
                <a:cs typeface="Georgia"/>
                <a:sym typeface="Calibri"/>
              </a:rPr>
              <a:t> report</a:t>
            </a:r>
            <a:r>
              <a:rPr lang="fr" dirty="0" smtClean="0"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dirty="0">
                <a:latin typeface="Georgia"/>
                <a:ea typeface="Calibri"/>
                <a:cs typeface="Georgia"/>
                <a:sym typeface="Calibri"/>
              </a:rPr>
              <a:t>is </a:t>
            </a:r>
            <a:r>
              <a:rPr lang="fr-FR" dirty="0" err="1" smtClean="0">
                <a:latin typeface="Georgia"/>
                <a:ea typeface="Calibri"/>
                <a:cs typeface="Georgia"/>
                <a:sym typeface="Calibri"/>
              </a:rPr>
              <a:t>completed</a:t>
            </a:r>
            <a:r>
              <a:rPr lang="fr-FR" dirty="0" smtClean="0"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dirty="0" smtClean="0">
                <a:latin typeface="Georgia"/>
                <a:ea typeface="Calibri"/>
                <a:cs typeface="Georgia"/>
                <a:sym typeface="Calibri"/>
              </a:rPr>
              <a:t>together </a:t>
            </a:r>
            <a:r>
              <a:rPr lang="fr" dirty="0">
                <a:latin typeface="Georgia"/>
                <a:ea typeface="Calibri"/>
                <a:cs typeface="Georgia"/>
                <a:sym typeface="Calibri"/>
              </a:rPr>
              <a:t>with the owner or a professional on the date of your departure from the premises in order to record any damage. The premises must </a:t>
            </a:r>
            <a:r>
              <a:rPr lang="fr-FR" dirty="0" err="1" smtClean="0">
                <a:latin typeface="Georgia"/>
                <a:ea typeface="Calibri"/>
                <a:cs typeface="Georgia"/>
                <a:sym typeface="Calibri"/>
              </a:rPr>
              <a:t>be</a:t>
            </a:r>
            <a:r>
              <a:rPr lang="fr-FR" dirty="0" smtClean="0"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dirty="0" smtClean="0">
                <a:latin typeface="Georgia"/>
                <a:ea typeface="Calibri"/>
                <a:cs typeface="Georgia"/>
                <a:sym typeface="Calibri"/>
              </a:rPr>
              <a:t>indeed </a:t>
            </a:r>
            <a:r>
              <a:rPr lang="fr" dirty="0">
                <a:latin typeface="Georgia"/>
                <a:ea typeface="Calibri"/>
                <a:cs typeface="Georgia"/>
                <a:sym typeface="Calibri"/>
              </a:rPr>
              <a:t>left clean and without any damage. </a:t>
            </a:r>
            <a:endParaRPr lang="fr" dirty="0">
              <a:latin typeface="Georgia"/>
              <a:cs typeface="Georgia"/>
            </a:endParaRPr>
          </a:p>
          <a:p>
            <a:pPr lvl="0">
              <a:buSzPts val="1200"/>
            </a:pPr>
            <a:endParaRPr lang="fr" dirty="0">
              <a:latin typeface="Georgia"/>
              <a:ea typeface="Calibri"/>
              <a:cs typeface="Georgia"/>
              <a:sym typeface="Calibri"/>
            </a:endParaRPr>
          </a:p>
          <a:p>
            <a:pPr marL="285750" lvl="0" indent="-285750">
              <a:buSzPts val="1200"/>
              <a:buFont typeface="Arial"/>
              <a:buChar char="•"/>
            </a:pPr>
            <a:r>
              <a:rPr lang="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Th</a:t>
            </a:r>
            <a:r>
              <a:rPr lang="fr-FR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is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report allows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to compare</a:t>
            </a:r>
            <a:r>
              <a:rPr lang="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b="1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the condition of the premises at the start of the lease </a:t>
            </a:r>
            <a:r>
              <a:rPr lang="fr" b="1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with </a:t>
            </a:r>
            <a:r>
              <a:rPr lang="fr" b="1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the condition at the lease term</a:t>
            </a:r>
            <a:r>
              <a:rPr lang="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, </a:t>
            </a:r>
            <a:r>
              <a:rPr lang="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and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if </a:t>
            </a:r>
            <a:r>
              <a:rPr lang="fr-FR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there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are</a:t>
            </a:r>
            <a:r>
              <a:rPr lang="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any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repairs</a:t>
            </a:r>
            <a:r>
              <a:rPr lang="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required</a:t>
            </a:r>
            <a:r>
              <a:rPr lang="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, </a:t>
            </a:r>
            <a:r>
              <a:rPr lang="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it </a:t>
            </a:r>
            <a:r>
              <a:rPr lang="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de</a:t>
            </a:r>
            <a:r>
              <a:rPr lang="fr-FR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cides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whether </a:t>
            </a:r>
            <a:r>
              <a:rPr lang="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the owner and/or the tenant is </a:t>
            </a:r>
            <a:r>
              <a:rPr lang="fr-FR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responsible</a:t>
            </a:r>
            <a:r>
              <a:rPr lang="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for </a:t>
            </a:r>
            <a:r>
              <a:rPr lang="fr-FR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such</a:t>
            </a:r>
            <a:r>
              <a:rPr lang="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repa</a:t>
            </a:r>
            <a:r>
              <a:rPr lang="fr-FR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irs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. </a:t>
            </a:r>
          </a:p>
          <a:p>
            <a:pPr marL="285750" lvl="0" indent="-285750">
              <a:buSzPts val="1200"/>
              <a:buFont typeface="Arial"/>
              <a:buChar char="•"/>
            </a:pPr>
            <a:endParaRPr lang="fr-FR" dirty="0">
              <a:solidFill>
                <a:schemeClr val="dk1"/>
              </a:solidFill>
              <a:latin typeface="Georgia"/>
              <a:ea typeface="Calibri"/>
              <a:cs typeface="Georgia"/>
              <a:sym typeface="Calibri"/>
            </a:endParaRPr>
          </a:p>
          <a:p>
            <a:pPr marL="285750" lvl="0" indent="-285750">
              <a:buSzPts val="1200"/>
              <a:buFont typeface="Arial"/>
              <a:buChar char="•"/>
            </a:pPr>
            <a:r>
              <a:rPr lang="fr" dirty="0" smtClean="0">
                <a:latin typeface="Georgia"/>
                <a:ea typeface="Calibri"/>
                <a:cs typeface="Georgia"/>
                <a:sym typeface="Calibri"/>
              </a:rPr>
              <a:t>The condition</a:t>
            </a:r>
            <a:r>
              <a:rPr lang="fr-FR" dirty="0" smtClean="0">
                <a:latin typeface="Georgia"/>
                <a:ea typeface="Calibri"/>
                <a:cs typeface="Georgia"/>
                <a:sym typeface="Calibri"/>
              </a:rPr>
              <a:t> &amp; </a:t>
            </a:r>
            <a:r>
              <a:rPr lang="fr-FR" dirty="0" err="1" smtClean="0">
                <a:latin typeface="Georgia"/>
                <a:ea typeface="Calibri"/>
                <a:cs typeface="Georgia"/>
                <a:sym typeface="Calibri"/>
              </a:rPr>
              <a:t>inventory</a:t>
            </a:r>
            <a:r>
              <a:rPr lang="fr" dirty="0" smtClean="0"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dirty="0">
                <a:latin typeface="Georgia"/>
                <a:ea typeface="Calibri"/>
                <a:cs typeface="Georgia"/>
                <a:sym typeface="Calibri"/>
              </a:rPr>
              <a:t>report </a:t>
            </a:r>
            <a:r>
              <a:rPr lang="fr" dirty="0" smtClean="0">
                <a:latin typeface="Georgia"/>
                <a:ea typeface="Calibri"/>
                <a:cs typeface="Georgia"/>
                <a:sym typeface="Calibri"/>
              </a:rPr>
              <a:t>must </a:t>
            </a:r>
            <a:r>
              <a:rPr lang="fr" dirty="0">
                <a:latin typeface="Georgia"/>
                <a:ea typeface="Calibri"/>
                <a:cs typeface="Georgia"/>
                <a:sym typeface="Calibri"/>
              </a:rPr>
              <a:t>be signed </a:t>
            </a:r>
            <a:r>
              <a:rPr lang="fr" dirty="0" smtClean="0">
                <a:latin typeface="Georgia"/>
                <a:ea typeface="Calibri"/>
                <a:cs typeface="Georgia"/>
                <a:sym typeface="Calibri"/>
              </a:rPr>
              <a:t>by</a:t>
            </a:r>
            <a:r>
              <a:rPr lang="fr-FR" dirty="0" smtClean="0"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dirty="0" err="1" smtClean="0">
                <a:latin typeface="Georgia"/>
                <a:ea typeface="Calibri"/>
                <a:cs typeface="Georgia"/>
                <a:sym typeface="Calibri"/>
              </a:rPr>
              <a:t>both</a:t>
            </a:r>
            <a:r>
              <a:rPr lang="fr" dirty="0" smtClean="0"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dirty="0">
                <a:latin typeface="Georgia"/>
                <a:ea typeface="Calibri"/>
                <a:cs typeface="Georgia"/>
                <a:sym typeface="Calibri"/>
              </a:rPr>
              <a:t>the owner and the tenant. Each </a:t>
            </a:r>
            <a:r>
              <a:rPr lang="fr-FR" dirty="0" smtClean="0">
                <a:latin typeface="Georgia"/>
                <a:ea typeface="Calibri"/>
                <a:cs typeface="Georgia"/>
                <a:sym typeface="Calibri"/>
              </a:rPr>
              <a:t>of </a:t>
            </a:r>
            <a:r>
              <a:rPr lang="fr-FR" dirty="0" err="1" smtClean="0">
                <a:latin typeface="Georgia"/>
                <a:ea typeface="Calibri"/>
                <a:cs typeface="Georgia"/>
                <a:sym typeface="Calibri"/>
              </a:rPr>
              <a:t>them</a:t>
            </a:r>
            <a:r>
              <a:rPr lang="fr" dirty="0" smtClean="0"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dirty="0">
                <a:latin typeface="Georgia"/>
                <a:ea typeface="Calibri"/>
                <a:cs typeface="Georgia"/>
                <a:sym typeface="Calibri"/>
              </a:rPr>
              <a:t>shall keep an identical copy.</a:t>
            </a:r>
          </a:p>
          <a:p>
            <a:pPr lvl="0">
              <a:buSzPts val="1200"/>
            </a:pPr>
            <a:endParaRPr lang="fr" sz="1200" dirty="0"/>
          </a:p>
          <a:p>
            <a:pPr lvl="0">
              <a:buSzPts val="1200"/>
            </a:pPr>
            <a:endParaRPr lang="fr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buSzPts val="1200"/>
            </a:pPr>
            <a:endParaRPr lang="fr" dirty="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Image 2" descr="18-arrow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251499" y="4794537"/>
            <a:ext cx="814367" cy="257340"/>
          </a:xfrm>
          <a:prstGeom prst="rect">
            <a:avLst/>
          </a:prstGeom>
        </p:spPr>
      </p:pic>
      <p:pic>
        <p:nvPicPr>
          <p:cNvPr id="4" name="Image 3" descr="18-arrow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37" y="4765332"/>
            <a:ext cx="814367" cy="257340"/>
          </a:xfrm>
          <a:prstGeom prst="rect">
            <a:avLst/>
          </a:prstGeom>
        </p:spPr>
      </p:pic>
      <p:pic>
        <p:nvPicPr>
          <p:cNvPr id="5" name="Image 4" descr="iconmonstr-home-5-240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231" y="77829"/>
            <a:ext cx="616076" cy="616076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901270" y="3483127"/>
            <a:ext cx="7775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SzPts val="1200"/>
            </a:pPr>
            <a:r>
              <a:rPr lang="fr" b="1" dirty="0">
                <a:solidFill>
                  <a:schemeClr val="accent6">
                    <a:lumMod val="75000"/>
                  </a:schemeClr>
                </a:solidFill>
                <a:latin typeface="Georgia"/>
                <a:ea typeface="Calibri"/>
                <a:cs typeface="Georgia"/>
                <a:sym typeface="Calibri"/>
              </a:rPr>
              <a:t>You must return the keys and leave the premises upon completing the </a:t>
            </a:r>
            <a:r>
              <a:rPr lang="fr" b="1" dirty="0" smtClean="0">
                <a:solidFill>
                  <a:schemeClr val="accent6">
                    <a:lumMod val="75000"/>
                  </a:schemeClr>
                </a:solidFill>
                <a:latin typeface="Georgia"/>
                <a:ea typeface="Calibri"/>
                <a:cs typeface="Georgia"/>
                <a:sym typeface="Calibri"/>
              </a:rPr>
              <a:t>condition</a:t>
            </a: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  <a:latin typeface="Georgia"/>
                <a:ea typeface="Calibri"/>
                <a:cs typeface="Georgia"/>
                <a:sym typeface="Calibri"/>
              </a:rPr>
              <a:t> &amp; </a:t>
            </a:r>
            <a:r>
              <a:rPr lang="fr-FR" b="1" dirty="0" err="1" smtClean="0">
                <a:solidFill>
                  <a:schemeClr val="accent6">
                    <a:lumMod val="75000"/>
                  </a:schemeClr>
                </a:solidFill>
                <a:latin typeface="Georgia"/>
                <a:ea typeface="Calibri"/>
                <a:cs typeface="Georgia"/>
                <a:sym typeface="Calibri"/>
              </a:rPr>
              <a:t>inventory</a:t>
            </a:r>
            <a:r>
              <a:rPr lang="fr" b="1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" b="1" dirty="0">
                <a:solidFill>
                  <a:schemeClr val="accent6">
                    <a:lumMod val="75000"/>
                  </a:schemeClr>
                </a:solidFill>
                <a:latin typeface="Georgia"/>
                <a:ea typeface="Calibri"/>
                <a:cs typeface="Georgia"/>
                <a:sym typeface="Calibri"/>
              </a:rPr>
              <a:t>report</a:t>
            </a:r>
            <a:r>
              <a:rPr lang="fr" b="1" dirty="0">
                <a:latin typeface="Calibri"/>
                <a:ea typeface="Calibri"/>
                <a:cs typeface="Calibri"/>
                <a:sym typeface="Calibri"/>
              </a:rPr>
              <a:t>.</a:t>
            </a:r>
          </a:p>
        </p:txBody>
      </p:sp>
      <p:pic>
        <p:nvPicPr>
          <p:cNvPr id="7" name="Image 6" descr="7-arrow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673" y="3434249"/>
            <a:ext cx="606598" cy="529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82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0896" y="230933"/>
            <a:ext cx="8164336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ts val="1800"/>
            </a:pPr>
            <a:r>
              <a:rPr lang="fr" sz="2100" b="1" dirty="0">
                <a:solidFill>
                  <a:srgbClr val="7C4A8B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5.3 Refund of the security deposit</a:t>
            </a:r>
          </a:p>
          <a:p>
            <a:pPr marL="171450" lvl="0" indent="-171450">
              <a:buSzPts val="1800"/>
              <a:buFont typeface="Arial"/>
              <a:buChar char="•"/>
            </a:pPr>
            <a:endParaRPr lang="fr" dirty="0"/>
          </a:p>
          <a:p>
            <a:pPr marL="285750" lvl="0" indent="-285750" algn="just">
              <a:buSzPts val="1200"/>
              <a:buFont typeface="Arial"/>
              <a:buChar char="•"/>
            </a:pPr>
            <a:r>
              <a:rPr lang="fr" dirty="0">
                <a:latin typeface="Georgia"/>
                <a:ea typeface="Calibri"/>
                <a:cs typeface="Georgia"/>
                <a:sym typeface="Calibri"/>
              </a:rPr>
              <a:t>If the landlord </a:t>
            </a:r>
            <a:r>
              <a:rPr lang="fr-FR" dirty="0" err="1" smtClean="0">
                <a:latin typeface="Georgia"/>
                <a:ea typeface="Calibri"/>
                <a:cs typeface="Georgia"/>
                <a:sym typeface="Calibri"/>
              </a:rPr>
              <a:t>requires</a:t>
            </a:r>
            <a:r>
              <a:rPr lang="fr-FR" dirty="0" smtClean="0"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dirty="0" err="1" smtClean="0">
                <a:latin typeface="Georgia"/>
                <a:ea typeface="Calibri"/>
                <a:cs typeface="Georgia"/>
                <a:sym typeface="Calibri"/>
              </a:rPr>
              <a:t>you</a:t>
            </a:r>
            <a:r>
              <a:rPr lang="fr-FR" dirty="0" smtClean="0">
                <a:latin typeface="Georgia"/>
                <a:ea typeface="Calibri"/>
                <a:cs typeface="Georgia"/>
                <a:sym typeface="Calibri"/>
              </a:rPr>
              <a:t> to </a:t>
            </a:r>
            <a:r>
              <a:rPr lang="fr-FR" dirty="0" err="1" smtClean="0">
                <a:latin typeface="Georgia"/>
                <a:ea typeface="Calibri"/>
                <a:cs typeface="Georgia"/>
                <a:sym typeface="Calibri"/>
              </a:rPr>
              <a:t>pay</a:t>
            </a:r>
            <a:r>
              <a:rPr lang="fr-FR" dirty="0" smtClean="0"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dirty="0" err="1" smtClean="0">
                <a:latin typeface="Georgia"/>
                <a:ea typeface="Calibri"/>
                <a:cs typeface="Georgia"/>
                <a:sym typeface="Calibri"/>
              </a:rPr>
              <a:t>any</a:t>
            </a:r>
            <a:r>
              <a:rPr lang="fr-FR" dirty="0" smtClean="0"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dirty="0" err="1" smtClean="0">
                <a:latin typeface="Georgia"/>
                <a:ea typeface="Calibri"/>
                <a:cs typeface="Georgia"/>
                <a:sym typeface="Calibri"/>
              </a:rPr>
              <a:t>repair</a:t>
            </a:r>
            <a:r>
              <a:rPr lang="fr-FR" dirty="0" smtClean="0"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dirty="0" err="1" smtClean="0">
                <a:latin typeface="Georgia"/>
                <a:ea typeface="Calibri"/>
                <a:cs typeface="Georgia"/>
                <a:sym typeface="Calibri"/>
              </a:rPr>
              <a:t>costs</a:t>
            </a:r>
            <a:r>
              <a:rPr lang="fr" dirty="0" smtClean="0">
                <a:latin typeface="Georgia"/>
                <a:ea typeface="Calibri"/>
                <a:cs typeface="Georgia"/>
                <a:sym typeface="Calibri"/>
              </a:rPr>
              <a:t>, </a:t>
            </a:r>
            <a:r>
              <a:rPr lang="fr" dirty="0">
                <a:latin typeface="Georgia"/>
                <a:ea typeface="Calibri"/>
                <a:cs typeface="Georgia"/>
                <a:sym typeface="Calibri"/>
              </a:rPr>
              <a:t>these must be </a:t>
            </a:r>
            <a:r>
              <a:rPr lang="fr-FR" dirty="0" err="1" smtClean="0">
                <a:latin typeface="Georgia"/>
                <a:ea typeface="Calibri"/>
                <a:cs typeface="Georgia"/>
                <a:sym typeface="Calibri"/>
              </a:rPr>
              <a:t>justified</a:t>
            </a:r>
            <a:r>
              <a:rPr lang="fr-FR" dirty="0" smtClean="0">
                <a:latin typeface="Georgia"/>
                <a:ea typeface="Calibri"/>
                <a:cs typeface="Georgia"/>
                <a:sym typeface="Calibri"/>
              </a:rPr>
              <a:t> by an estimation </a:t>
            </a:r>
            <a:r>
              <a:rPr lang="fr-FR" dirty="0" err="1" smtClean="0">
                <a:latin typeface="Georgia"/>
                <a:ea typeface="Calibri"/>
                <a:cs typeface="Georgia"/>
                <a:sym typeface="Calibri"/>
              </a:rPr>
              <a:t>from</a:t>
            </a:r>
            <a:r>
              <a:rPr lang="fr-FR" dirty="0" smtClean="0">
                <a:latin typeface="Georgia"/>
                <a:ea typeface="Calibri"/>
                <a:cs typeface="Georgia"/>
                <a:sym typeface="Calibri"/>
              </a:rPr>
              <a:t> a </a:t>
            </a:r>
            <a:r>
              <a:rPr lang="fr-FR" dirty="0" err="1" smtClean="0">
                <a:latin typeface="Georgia"/>
                <a:ea typeface="Calibri"/>
                <a:cs typeface="Georgia"/>
                <a:sym typeface="Calibri"/>
              </a:rPr>
              <a:t>professional</a:t>
            </a:r>
            <a:r>
              <a:rPr lang="fr-FR" dirty="0" smtClean="0"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dirty="0" smtClean="0">
                <a:latin typeface="Georgia"/>
                <a:ea typeface="Calibri"/>
                <a:cs typeface="Georgia"/>
                <a:sym typeface="Calibri"/>
              </a:rPr>
              <a:t>or </a:t>
            </a:r>
            <a:r>
              <a:rPr lang="fr-FR" dirty="0" smtClean="0">
                <a:latin typeface="Georgia"/>
                <a:ea typeface="Calibri"/>
                <a:cs typeface="Georgia"/>
                <a:sym typeface="Calibri"/>
              </a:rPr>
              <a:t>an </a:t>
            </a:r>
            <a:r>
              <a:rPr lang="fr" dirty="0" smtClean="0">
                <a:latin typeface="Georgia"/>
                <a:ea typeface="Calibri"/>
                <a:cs typeface="Georgia"/>
                <a:sym typeface="Calibri"/>
              </a:rPr>
              <a:t>invoices</a:t>
            </a:r>
            <a:r>
              <a:rPr lang="fr" dirty="0">
                <a:latin typeface="Georgia"/>
                <a:ea typeface="Calibri"/>
                <a:cs typeface="Georgia"/>
                <a:sym typeface="Calibri"/>
              </a:rPr>
              <a:t>. Some </a:t>
            </a:r>
            <a:r>
              <a:rPr lang="fr-FR" dirty="0" smtClean="0">
                <a:latin typeface="Georgia"/>
                <a:ea typeface="Calibri"/>
                <a:cs typeface="Georgia"/>
                <a:sym typeface="Calibri"/>
              </a:rPr>
              <a:t>sorts of </a:t>
            </a:r>
            <a:r>
              <a:rPr lang="fr" dirty="0" smtClean="0">
                <a:latin typeface="Georgia"/>
                <a:ea typeface="Calibri"/>
                <a:cs typeface="Georgia"/>
                <a:sym typeface="Calibri"/>
              </a:rPr>
              <a:t>damage </a:t>
            </a:r>
            <a:r>
              <a:rPr lang="fr" dirty="0">
                <a:latin typeface="Georgia"/>
                <a:ea typeface="Calibri"/>
                <a:cs typeface="Georgia"/>
                <a:sym typeface="Calibri"/>
              </a:rPr>
              <a:t>may be attributable to you (holes in the walls, damage, lack of maintenance...) but in no case shall the tenant be </a:t>
            </a:r>
            <a:r>
              <a:rPr lang="fr-FR" dirty="0" err="1" smtClean="0">
                <a:latin typeface="Georgia"/>
                <a:ea typeface="Calibri"/>
                <a:cs typeface="Georgia"/>
                <a:sym typeface="Calibri"/>
              </a:rPr>
              <a:t>responsible</a:t>
            </a:r>
            <a:r>
              <a:rPr lang="fr-FR" dirty="0" smtClean="0"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dirty="0" smtClean="0">
                <a:latin typeface="Georgia"/>
                <a:ea typeface="Calibri"/>
                <a:cs typeface="Georgia"/>
                <a:sym typeface="Calibri"/>
              </a:rPr>
              <a:t>for </a:t>
            </a:r>
            <a:r>
              <a:rPr lang="fr" dirty="0">
                <a:latin typeface="Georgia"/>
                <a:ea typeface="Calibri"/>
                <a:cs typeface="Georgia"/>
                <a:sym typeface="Calibri"/>
              </a:rPr>
              <a:t>ordinary wear and tear </a:t>
            </a:r>
            <a:r>
              <a:rPr lang="fr-FR" dirty="0" smtClean="0">
                <a:latin typeface="Georgia"/>
                <a:ea typeface="Calibri"/>
                <a:cs typeface="Georgia"/>
                <a:sym typeface="Calibri"/>
              </a:rPr>
              <a:t>of the</a:t>
            </a:r>
            <a:r>
              <a:rPr lang="fr" dirty="0" smtClean="0"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dirty="0">
                <a:latin typeface="Georgia"/>
                <a:ea typeface="Calibri"/>
                <a:cs typeface="Georgia"/>
                <a:sym typeface="Calibri"/>
              </a:rPr>
              <a:t>furniture and equipment</a:t>
            </a:r>
            <a:r>
              <a:rPr lang="fr" dirty="0" smtClean="0">
                <a:latin typeface="Georgia"/>
                <a:ea typeface="Calibri"/>
                <a:cs typeface="Georgia"/>
                <a:sym typeface="Calibri"/>
              </a:rPr>
              <a:t>.</a:t>
            </a:r>
            <a:endParaRPr lang="fr-FR" dirty="0" smtClean="0">
              <a:latin typeface="Georgia"/>
              <a:ea typeface="Calibri"/>
              <a:cs typeface="Georgia"/>
              <a:sym typeface="Calibri"/>
            </a:endParaRPr>
          </a:p>
          <a:p>
            <a:pPr marL="285750" lvl="0" indent="-285750">
              <a:buSzPts val="1200"/>
              <a:buFont typeface="Arial"/>
              <a:buChar char="•"/>
            </a:pPr>
            <a:endParaRPr lang="fr" dirty="0">
              <a:latin typeface="Georgia"/>
              <a:ea typeface="Calibri"/>
              <a:cs typeface="Georgia"/>
              <a:sym typeface="Calibri"/>
            </a:endParaRPr>
          </a:p>
          <a:p>
            <a:pPr marL="285750" lvl="0" indent="-285750">
              <a:buSzPts val="1200"/>
              <a:buFont typeface="Arial"/>
              <a:buChar char="•"/>
            </a:pPr>
            <a:r>
              <a:rPr lang="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If the </a:t>
            </a:r>
            <a:r>
              <a:rPr lang="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condition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&amp; </a:t>
            </a:r>
            <a:r>
              <a:rPr lang="fr-FR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inventory</a:t>
            </a:r>
            <a:r>
              <a:rPr lang="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report </a:t>
            </a:r>
            <a:r>
              <a:rPr lang="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is </a:t>
            </a:r>
            <a:r>
              <a:rPr lang="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in conformity with 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the </a:t>
            </a:r>
            <a:r>
              <a:rPr lang="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entry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one</a:t>
            </a:r>
            <a:r>
              <a:rPr lang="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, the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payback</a:t>
            </a:r>
            <a:r>
              <a:rPr lang="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period 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of</a:t>
            </a:r>
            <a:r>
              <a:rPr lang="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the security deposit is reduced to 1 month. Otherwise, it must be </a:t>
            </a:r>
            <a:r>
              <a:rPr lang="fr-FR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paid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back</a:t>
            </a:r>
            <a:r>
              <a:rPr lang="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to you within 2 months </a:t>
            </a:r>
            <a:r>
              <a:rPr lang="fr-FR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after</a:t>
            </a:r>
            <a:r>
              <a:rPr lang="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leaving the premises</a:t>
            </a:r>
            <a:r>
              <a:rPr lang="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.</a:t>
            </a:r>
            <a:endParaRPr lang="fr" dirty="0">
              <a:latin typeface="Georgia"/>
              <a:cs typeface="Georgia"/>
            </a:endParaRPr>
          </a:p>
        </p:txBody>
      </p:sp>
      <p:pic>
        <p:nvPicPr>
          <p:cNvPr id="3" name="Image 2" descr="18-arrow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251499" y="4794537"/>
            <a:ext cx="814367" cy="257340"/>
          </a:xfrm>
          <a:prstGeom prst="rect">
            <a:avLst/>
          </a:prstGeom>
        </p:spPr>
      </p:pic>
      <p:pic>
        <p:nvPicPr>
          <p:cNvPr id="4" name="Image 3" descr="18-arrow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37" y="4765332"/>
            <a:ext cx="814367" cy="257340"/>
          </a:xfrm>
          <a:prstGeom prst="rect">
            <a:avLst/>
          </a:prstGeom>
        </p:spPr>
      </p:pic>
      <p:pic>
        <p:nvPicPr>
          <p:cNvPr id="5" name="Image 4" descr="iconmonstr-home-5-240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231" y="77829"/>
            <a:ext cx="616076" cy="616076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837494" y="3022657"/>
            <a:ext cx="78411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b="1" dirty="0">
                <a:solidFill>
                  <a:schemeClr val="accent6">
                    <a:lumMod val="75000"/>
                  </a:schemeClr>
                </a:solidFill>
                <a:latin typeface="Georgia"/>
                <a:ea typeface="Calibri"/>
                <a:cs typeface="Georgia"/>
                <a:sym typeface="Calibri"/>
              </a:rPr>
              <a:t>If necessary, remember to keep your French bank account open during this period so that the amount can be transferred back to you.</a:t>
            </a:r>
          </a:p>
          <a:p>
            <a:endParaRPr lang="fr-FR" dirty="0"/>
          </a:p>
        </p:txBody>
      </p:sp>
      <p:pic>
        <p:nvPicPr>
          <p:cNvPr id="7" name="Image 6" descr="7-arrow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896" y="3022657"/>
            <a:ext cx="606598" cy="529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037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3867" y="230933"/>
            <a:ext cx="8658594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ts val="2100"/>
            </a:pPr>
            <a:r>
              <a:rPr lang="fr" sz="2100" b="1" dirty="0">
                <a:solidFill>
                  <a:schemeClr val="accent6">
                    <a:lumMod val="75000"/>
                  </a:schemeClr>
                </a:solidFill>
                <a:latin typeface="Chalkboard SE Regular"/>
                <a:ea typeface="Calibri"/>
                <a:cs typeface="Chalkboard SE Regular"/>
                <a:sym typeface="Calibri"/>
              </a:rPr>
              <a:t>5.</a:t>
            </a:r>
            <a:r>
              <a:rPr lang="fr-FR" sz="2100" b="1" dirty="0">
                <a:solidFill>
                  <a:schemeClr val="accent6">
                    <a:lumMod val="75000"/>
                  </a:schemeClr>
                </a:solidFill>
                <a:latin typeface="Chalkboard SE Regular"/>
                <a:ea typeface="Calibri"/>
                <a:cs typeface="Chalkboard SE Regular"/>
                <a:sym typeface="Calibri"/>
              </a:rPr>
              <a:t>4</a:t>
            </a:r>
            <a:r>
              <a:rPr lang="fr" sz="2100" b="1" dirty="0">
                <a:solidFill>
                  <a:schemeClr val="accent6">
                    <a:lumMod val="75000"/>
                  </a:schemeClr>
                </a:solidFill>
                <a:latin typeface="Chalkboard SE Regular"/>
                <a:ea typeface="Calibri"/>
                <a:cs typeface="Chalkboard SE Regular"/>
                <a:sym typeface="Calibri"/>
              </a:rPr>
              <a:t> </a:t>
            </a:r>
            <a:r>
              <a:rPr lang="fr-FR" sz="2100" b="1" dirty="0" err="1" smtClean="0">
                <a:solidFill>
                  <a:schemeClr val="accent6">
                    <a:lumMod val="75000"/>
                  </a:schemeClr>
                </a:solidFill>
                <a:latin typeface="Chalkboard SE Regular"/>
                <a:ea typeface="Calibri"/>
                <a:cs typeface="Chalkboard SE Regular"/>
                <a:sym typeface="Calibri"/>
              </a:rPr>
              <a:t>To-do</a:t>
            </a:r>
            <a:r>
              <a:rPr lang="fr-FR" sz="2100" b="1" dirty="0" smtClean="0">
                <a:solidFill>
                  <a:schemeClr val="accent6">
                    <a:lumMod val="75000"/>
                  </a:schemeClr>
                </a:solidFill>
                <a:latin typeface="Chalkboard SE Regular"/>
                <a:ea typeface="Calibri"/>
                <a:cs typeface="Chalkboard SE Regular"/>
                <a:sym typeface="Calibri"/>
              </a:rPr>
              <a:t> b</a:t>
            </a:r>
            <a:r>
              <a:rPr lang="fr" sz="2100" b="1" dirty="0" smtClean="0">
                <a:solidFill>
                  <a:schemeClr val="accent6">
                    <a:lumMod val="75000"/>
                  </a:schemeClr>
                </a:solidFill>
                <a:latin typeface="Chalkboard SE Regular"/>
                <a:ea typeface="Calibri"/>
                <a:cs typeface="Chalkboard SE Regular"/>
                <a:sym typeface="Calibri"/>
              </a:rPr>
              <a:t>efore </a:t>
            </a:r>
            <a:r>
              <a:rPr lang="fr-FR" sz="2100" b="1" dirty="0" err="1" smtClean="0">
                <a:solidFill>
                  <a:schemeClr val="accent6">
                    <a:lumMod val="75000"/>
                  </a:schemeClr>
                </a:solidFill>
                <a:latin typeface="Chalkboard SE Regular"/>
                <a:ea typeface="Calibri"/>
                <a:cs typeface="Chalkboard SE Regular"/>
                <a:sym typeface="Calibri"/>
              </a:rPr>
              <a:t>you</a:t>
            </a:r>
            <a:r>
              <a:rPr lang="fr-FR" sz="2100" b="1" dirty="0" smtClean="0">
                <a:solidFill>
                  <a:schemeClr val="accent6">
                    <a:lumMod val="75000"/>
                  </a:schemeClr>
                </a:solidFill>
                <a:latin typeface="Chalkboard SE Regular"/>
                <a:ea typeface="Calibri"/>
                <a:cs typeface="Chalkboard SE Regular"/>
                <a:sym typeface="Calibri"/>
              </a:rPr>
              <a:t> </a:t>
            </a:r>
            <a:r>
              <a:rPr lang="fr-FR" sz="2100" b="1" dirty="0" err="1" smtClean="0">
                <a:solidFill>
                  <a:schemeClr val="accent6">
                    <a:lumMod val="75000"/>
                  </a:schemeClr>
                </a:solidFill>
                <a:latin typeface="Chalkboard SE Regular"/>
                <a:ea typeface="Calibri"/>
                <a:cs typeface="Chalkboard SE Regular"/>
                <a:sym typeface="Calibri"/>
              </a:rPr>
              <a:t>leave</a:t>
            </a:r>
            <a:r>
              <a:rPr lang="fr-FR" sz="2100" b="1" dirty="0" smtClean="0">
                <a:solidFill>
                  <a:schemeClr val="accent6">
                    <a:lumMod val="75000"/>
                  </a:schemeClr>
                </a:solidFill>
                <a:latin typeface="Chalkboard SE Regular"/>
                <a:ea typeface="Calibri"/>
                <a:cs typeface="Chalkboard SE Regular"/>
                <a:sym typeface="Calibri"/>
              </a:rPr>
              <a:t> </a:t>
            </a:r>
          </a:p>
          <a:p>
            <a:pPr lvl="0">
              <a:buSzPts val="2100"/>
            </a:pPr>
            <a:endParaRPr lang="fr" b="1" dirty="0">
              <a:solidFill>
                <a:schemeClr val="accent6">
                  <a:lumMod val="75000"/>
                </a:schemeClr>
              </a:solidFill>
              <a:latin typeface="Chalkboard SE Regular"/>
              <a:ea typeface="Calibri"/>
              <a:cs typeface="Chalkboard SE Regular"/>
              <a:sym typeface="Calibri"/>
            </a:endParaRPr>
          </a:p>
          <a:p>
            <a:pPr marL="215900" lvl="0" indent="-215900">
              <a:buSzPts val="1400"/>
              <a:buFont typeface="Noto Sans Symbols"/>
              <a:buChar char="✓"/>
            </a:pPr>
            <a:r>
              <a:rPr lang="fr-FR" dirty="0" err="1" smtClean="0">
                <a:latin typeface="Georgia"/>
                <a:ea typeface="Calibri"/>
                <a:cs typeface="Georgia"/>
                <a:sym typeface="Calibri"/>
              </a:rPr>
              <a:t>Communicate</a:t>
            </a:r>
            <a:r>
              <a:rPr lang="fr-FR" dirty="0" smtClean="0"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dirty="0" err="1" smtClean="0">
                <a:latin typeface="Georgia"/>
                <a:ea typeface="Calibri"/>
                <a:cs typeface="Georgia"/>
                <a:sym typeface="Calibri"/>
              </a:rPr>
              <a:t>your</a:t>
            </a:r>
            <a:r>
              <a:rPr lang="fr-FR" dirty="0" smtClean="0">
                <a:latin typeface="Georgia"/>
                <a:ea typeface="Calibri"/>
                <a:cs typeface="Georgia"/>
                <a:sym typeface="Calibri"/>
              </a:rPr>
              <a:t> new </a:t>
            </a:r>
            <a:r>
              <a:rPr lang="fr" dirty="0" smtClean="0">
                <a:latin typeface="Georgia"/>
                <a:ea typeface="Calibri"/>
                <a:cs typeface="Georgia"/>
                <a:sym typeface="Calibri"/>
              </a:rPr>
              <a:t>address </a:t>
            </a:r>
            <a:r>
              <a:rPr lang="fr" dirty="0">
                <a:latin typeface="Georgia"/>
                <a:ea typeface="Calibri"/>
                <a:cs typeface="Georgia"/>
                <a:sym typeface="Calibri"/>
              </a:rPr>
              <a:t>to your landlord or your agency when you leave the </a:t>
            </a:r>
            <a:r>
              <a:rPr lang="fr" dirty="0" smtClean="0">
                <a:latin typeface="Georgia"/>
                <a:ea typeface="Calibri"/>
                <a:cs typeface="Georgia"/>
                <a:sym typeface="Calibri"/>
              </a:rPr>
              <a:t>premises</a:t>
            </a:r>
            <a:endParaRPr lang="fr-FR" dirty="0" smtClean="0">
              <a:latin typeface="Georgia"/>
              <a:ea typeface="Calibri"/>
              <a:cs typeface="Georgia"/>
              <a:sym typeface="Calibri"/>
            </a:endParaRPr>
          </a:p>
          <a:p>
            <a:pPr marL="215900" lvl="0" indent="-215900">
              <a:buSzPts val="1400"/>
              <a:buFont typeface="Noto Sans Symbols"/>
              <a:buChar char="✓"/>
            </a:pPr>
            <a:endParaRPr lang="fr" dirty="0">
              <a:latin typeface="Georgia"/>
              <a:cs typeface="Georgia"/>
            </a:endParaRPr>
          </a:p>
          <a:p>
            <a:pPr marL="215900" lvl="0" indent="-215900">
              <a:buSzPts val="1400"/>
              <a:buFont typeface="Noto Sans Symbols"/>
              <a:buChar char="✓"/>
            </a:pPr>
            <a:r>
              <a:rPr lang="fr-FR" dirty="0" err="1" smtClean="0">
                <a:latin typeface="Georgia"/>
                <a:ea typeface="Calibri"/>
                <a:cs typeface="Georgia"/>
                <a:sym typeface="Calibri"/>
              </a:rPr>
              <a:t>Consider</a:t>
            </a:r>
            <a:r>
              <a:rPr lang="fr-FR" dirty="0" smtClean="0"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dirty="0" smtClean="0">
                <a:latin typeface="Georgia"/>
                <a:ea typeface="Calibri"/>
                <a:cs typeface="Georgia"/>
                <a:sym typeface="Calibri"/>
              </a:rPr>
              <a:t>forwarding </a:t>
            </a:r>
            <a:r>
              <a:rPr lang="fr" dirty="0">
                <a:latin typeface="Georgia"/>
                <a:ea typeface="Calibri"/>
                <a:cs typeface="Georgia"/>
                <a:sym typeface="Calibri"/>
              </a:rPr>
              <a:t>your </a:t>
            </a:r>
            <a:r>
              <a:rPr lang="fr-FR" dirty="0" err="1" smtClean="0">
                <a:latin typeface="Georgia"/>
                <a:ea typeface="Calibri"/>
                <a:cs typeface="Georgia"/>
                <a:sym typeface="Calibri"/>
              </a:rPr>
              <a:t>personal</a:t>
            </a:r>
            <a:r>
              <a:rPr lang="fr-FR" dirty="0" smtClean="0"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dirty="0" smtClean="0">
                <a:latin typeface="Georgia"/>
                <a:ea typeface="Calibri"/>
                <a:cs typeface="Georgia"/>
                <a:sym typeface="Calibri"/>
              </a:rPr>
              <a:t>mail</a:t>
            </a:r>
            <a:r>
              <a:rPr lang="fr-FR" dirty="0" smtClean="0">
                <a:latin typeface="Georgia"/>
                <a:ea typeface="Calibri"/>
                <a:cs typeface="Georgia"/>
                <a:sym typeface="Calibri"/>
              </a:rPr>
              <a:t> to </a:t>
            </a:r>
            <a:r>
              <a:rPr lang="fr-FR" dirty="0" err="1" smtClean="0">
                <a:latin typeface="Georgia"/>
                <a:ea typeface="Calibri"/>
                <a:cs typeface="Georgia"/>
                <a:sym typeface="Calibri"/>
              </a:rPr>
              <a:t>your</a:t>
            </a:r>
            <a:r>
              <a:rPr lang="fr-FR" dirty="0" smtClean="0">
                <a:latin typeface="Georgia"/>
                <a:ea typeface="Calibri"/>
                <a:cs typeface="Georgia"/>
                <a:sym typeface="Calibri"/>
              </a:rPr>
              <a:t> new </a:t>
            </a:r>
            <a:r>
              <a:rPr lang="fr-FR" dirty="0" err="1" smtClean="0">
                <a:latin typeface="Georgia"/>
                <a:ea typeface="Calibri"/>
                <a:cs typeface="Georgia"/>
                <a:sym typeface="Calibri"/>
              </a:rPr>
              <a:t>address</a:t>
            </a:r>
            <a:endParaRPr lang="fr-FR" dirty="0" smtClean="0">
              <a:latin typeface="Georgia"/>
              <a:ea typeface="Calibri"/>
              <a:cs typeface="Georgia"/>
              <a:sym typeface="Calibri"/>
            </a:endParaRPr>
          </a:p>
          <a:p>
            <a:pPr marL="215900" lvl="0" indent="-215900">
              <a:buSzPts val="1400"/>
              <a:buFont typeface="Noto Sans Symbols"/>
              <a:buChar char="✓"/>
            </a:pPr>
            <a:endParaRPr lang="fr" dirty="0">
              <a:latin typeface="Georgia"/>
              <a:cs typeface="Georgia"/>
            </a:endParaRPr>
          </a:p>
          <a:p>
            <a:pPr marL="215900" lvl="0" indent="-215900">
              <a:buSzPts val="1400"/>
              <a:buFont typeface="Noto Sans Symbols"/>
              <a:buChar char="✓"/>
            </a:pPr>
            <a:r>
              <a:rPr lang="fr" dirty="0">
                <a:latin typeface="Georgia"/>
                <a:ea typeface="Calibri"/>
                <a:cs typeface="Georgia"/>
                <a:sym typeface="Calibri"/>
              </a:rPr>
              <a:t>Cancel your different subscriptions (electricity, gas, internet, telephone) and your home </a:t>
            </a:r>
            <a:r>
              <a:rPr lang="fr" dirty="0" smtClean="0">
                <a:latin typeface="Georgia"/>
                <a:ea typeface="Calibri"/>
                <a:cs typeface="Georgia"/>
                <a:sym typeface="Calibri"/>
              </a:rPr>
              <a:t>insurance</a:t>
            </a:r>
            <a:endParaRPr lang="fr-FR" dirty="0" smtClean="0">
              <a:latin typeface="Georgia"/>
              <a:ea typeface="Calibri"/>
              <a:cs typeface="Georgia"/>
              <a:sym typeface="Calibri"/>
            </a:endParaRPr>
          </a:p>
          <a:p>
            <a:pPr marL="215900" lvl="0" indent="-215900">
              <a:buSzPts val="1400"/>
              <a:buFont typeface="Noto Sans Symbols"/>
              <a:buChar char="✓"/>
            </a:pPr>
            <a:endParaRPr lang="fr" dirty="0">
              <a:latin typeface="Georgia"/>
              <a:cs typeface="Georgia"/>
            </a:endParaRPr>
          </a:p>
          <a:p>
            <a:pPr marL="215900" lvl="0" indent="-215900">
              <a:buSzPts val="1400"/>
              <a:buFont typeface="Noto Sans Symbols"/>
              <a:buChar char="✓"/>
            </a:pPr>
            <a:r>
              <a:rPr lang="fr-FR" dirty="0" err="1" smtClean="0">
                <a:latin typeface="Georgia"/>
                <a:ea typeface="Calibri"/>
                <a:cs typeface="Georgia"/>
                <a:sym typeface="Calibri"/>
              </a:rPr>
              <a:t>Send</a:t>
            </a:r>
            <a:r>
              <a:rPr lang="fr-FR" dirty="0" smtClean="0">
                <a:latin typeface="Georgia"/>
                <a:ea typeface="Calibri"/>
                <a:cs typeface="Georgia"/>
                <a:sym typeface="Calibri"/>
              </a:rPr>
              <a:t> a notification to </a:t>
            </a:r>
            <a:r>
              <a:rPr lang="fr" dirty="0" smtClean="0">
                <a:latin typeface="Georgia"/>
                <a:ea typeface="Calibri"/>
                <a:cs typeface="Georgia"/>
                <a:sym typeface="Calibri"/>
              </a:rPr>
              <a:t>your </a:t>
            </a:r>
            <a:r>
              <a:rPr lang="fr" dirty="0">
                <a:latin typeface="Georgia"/>
                <a:ea typeface="Calibri"/>
                <a:cs typeface="Georgia"/>
                <a:sym typeface="Calibri"/>
              </a:rPr>
              <a:t>tax office </a:t>
            </a:r>
            <a:r>
              <a:rPr lang="fr-FR" dirty="0" smtClean="0">
                <a:latin typeface="Georgia"/>
                <a:ea typeface="Calibri"/>
                <a:cs typeface="Georgia"/>
                <a:sym typeface="Calibri"/>
              </a:rPr>
              <a:t>about</a:t>
            </a:r>
            <a:r>
              <a:rPr lang="fr" dirty="0" smtClean="0"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dirty="0">
                <a:latin typeface="Georgia"/>
                <a:ea typeface="Calibri"/>
                <a:cs typeface="Georgia"/>
                <a:sym typeface="Calibri"/>
              </a:rPr>
              <a:t>your new </a:t>
            </a:r>
            <a:r>
              <a:rPr lang="fr" dirty="0" smtClean="0">
                <a:latin typeface="Georgia"/>
                <a:ea typeface="Calibri"/>
                <a:cs typeface="Georgia"/>
                <a:sym typeface="Calibri"/>
              </a:rPr>
              <a:t>address</a:t>
            </a:r>
            <a:endParaRPr lang="fr-FR" dirty="0" smtClean="0">
              <a:latin typeface="Georgia"/>
              <a:ea typeface="Calibri"/>
              <a:cs typeface="Georgia"/>
              <a:sym typeface="Calibri"/>
            </a:endParaRPr>
          </a:p>
          <a:p>
            <a:pPr marL="215900" lvl="0" indent="-215900">
              <a:buSzPts val="1400"/>
              <a:buFont typeface="Noto Sans Symbols"/>
              <a:buChar char="✓"/>
            </a:pPr>
            <a:endParaRPr lang="fr" dirty="0">
              <a:latin typeface="Georgia"/>
              <a:ea typeface="Calibri"/>
              <a:cs typeface="Georgia"/>
              <a:sym typeface="Calibri"/>
            </a:endParaRPr>
          </a:p>
          <a:p>
            <a:pPr marL="215900" lvl="0" indent="-215900">
              <a:buSzPts val="1400"/>
              <a:buFont typeface="Noto Sans Symbols"/>
              <a:buChar char="✓"/>
            </a:pPr>
            <a:r>
              <a:rPr lang="fr" dirty="0">
                <a:latin typeface="Georgia"/>
                <a:ea typeface="Calibri"/>
                <a:cs typeface="Georgia"/>
                <a:sym typeface="Calibri"/>
              </a:rPr>
              <a:t>For non-European Union </a:t>
            </a:r>
            <a:r>
              <a:rPr lang="fr" dirty="0" smtClean="0">
                <a:latin typeface="Georgia"/>
                <a:ea typeface="Calibri"/>
                <a:cs typeface="Georgia"/>
                <a:sym typeface="Calibri"/>
              </a:rPr>
              <a:t>citizens</a:t>
            </a:r>
            <a:r>
              <a:rPr lang="fr-FR" dirty="0" smtClean="0">
                <a:latin typeface="Georgia"/>
                <a:ea typeface="Calibri"/>
                <a:cs typeface="Georgia"/>
                <a:sym typeface="Calibri"/>
              </a:rPr>
              <a:t>:</a:t>
            </a:r>
            <a:r>
              <a:rPr lang="fr" dirty="0" smtClean="0"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dirty="0">
                <a:latin typeface="Georgia"/>
                <a:ea typeface="Calibri"/>
                <a:cs typeface="Georgia"/>
                <a:sym typeface="Calibri"/>
              </a:rPr>
              <a:t>if you move to another city in France, you must inform the Prefecture of your new </a:t>
            </a:r>
            <a:r>
              <a:rPr lang="fr" dirty="0" smtClean="0">
                <a:latin typeface="Georgia"/>
                <a:ea typeface="Calibri"/>
                <a:cs typeface="Georgia"/>
                <a:sym typeface="Calibri"/>
              </a:rPr>
              <a:t>loca</a:t>
            </a:r>
            <a:r>
              <a:rPr lang="fr-FR" dirty="0" err="1" smtClean="0">
                <a:latin typeface="Georgia"/>
                <a:ea typeface="Calibri"/>
                <a:cs typeface="Georgia"/>
                <a:sym typeface="Calibri"/>
              </a:rPr>
              <a:t>tion</a:t>
            </a:r>
            <a:endParaRPr lang="fr" dirty="0">
              <a:latin typeface="Georgia"/>
              <a:cs typeface="Georgia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19377" y="2922506"/>
            <a:ext cx="777896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5900" lvl="0" indent="-127000">
              <a:buClr>
                <a:schemeClr val="dk1"/>
              </a:buClr>
              <a:buSzPts val="1400"/>
            </a:pPr>
            <a:endParaRPr lang="fr-FR" dirty="0">
              <a:latin typeface="Calibri"/>
              <a:ea typeface="Calibri"/>
              <a:cs typeface="Calibri"/>
              <a:sym typeface="Calibri"/>
            </a:endParaRPr>
          </a:p>
          <a:p>
            <a:pPr lvl="0">
              <a:buSzPts val="1400"/>
            </a:pPr>
            <a:r>
              <a:rPr lang="fr-FR" sz="1300" b="1" dirty="0">
                <a:solidFill>
                  <a:schemeClr val="accent6">
                    <a:lumMod val="75000"/>
                  </a:schemeClr>
                </a:solidFill>
                <a:latin typeface="Georgia"/>
                <a:ea typeface="Calibri"/>
                <a:cs typeface="Georgia"/>
                <a:sym typeface="Calibri"/>
                <a:hlinkClick r:id="rId2"/>
              </a:rPr>
              <a:t>Contact your EURAXESS Service </a:t>
            </a:r>
            <a:r>
              <a:rPr lang="fr-FR" sz="1300" b="1" dirty="0" smtClean="0">
                <a:solidFill>
                  <a:schemeClr val="accent6">
                    <a:lumMod val="75000"/>
                  </a:schemeClr>
                </a:solidFill>
                <a:latin typeface="Georgia"/>
                <a:ea typeface="Calibri"/>
                <a:cs typeface="Georgia"/>
                <a:sym typeface="Calibri"/>
                <a:hlinkClick r:id="rId2"/>
              </a:rPr>
              <a:t>Centre</a:t>
            </a:r>
            <a:r>
              <a:rPr lang="fr-FR" sz="1300" b="1" dirty="0" smtClean="0">
                <a:solidFill>
                  <a:schemeClr val="accent6">
                    <a:lumMod val="75000"/>
                  </a:schemeClr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sz="1300" b="1" dirty="0">
                <a:solidFill>
                  <a:schemeClr val="accent6">
                    <a:lumMod val="75000"/>
                  </a:schemeClr>
                </a:solidFill>
                <a:latin typeface="Georgia"/>
                <a:ea typeface="Calibri"/>
                <a:cs typeface="Georgia"/>
                <a:sym typeface="Calibri"/>
              </a:rPr>
              <a:t>few </a:t>
            </a:r>
            <a:r>
              <a:rPr lang="fr-FR" sz="1300" b="1" dirty="0" err="1">
                <a:solidFill>
                  <a:schemeClr val="accent6">
                    <a:lumMod val="75000"/>
                  </a:schemeClr>
                </a:solidFill>
                <a:latin typeface="Georgia"/>
                <a:ea typeface="Calibri"/>
                <a:cs typeface="Georgia"/>
                <a:sym typeface="Calibri"/>
              </a:rPr>
              <a:t>weeks</a:t>
            </a:r>
            <a:r>
              <a:rPr lang="fr-FR" sz="1300" b="1" dirty="0">
                <a:solidFill>
                  <a:schemeClr val="accent6">
                    <a:lumMod val="75000"/>
                  </a:schemeClr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sz="1300" b="1" dirty="0" err="1">
                <a:solidFill>
                  <a:schemeClr val="accent6">
                    <a:lumMod val="75000"/>
                  </a:schemeClr>
                </a:solidFill>
                <a:latin typeface="Georgia"/>
                <a:ea typeface="Calibri"/>
                <a:cs typeface="Georgia"/>
                <a:sym typeface="Calibri"/>
              </a:rPr>
              <a:t>prior</a:t>
            </a:r>
            <a:r>
              <a:rPr lang="fr-FR" sz="1300" b="1" dirty="0">
                <a:solidFill>
                  <a:schemeClr val="accent6">
                    <a:lumMod val="75000"/>
                  </a:schemeClr>
                </a:solidFill>
                <a:latin typeface="Georgia"/>
                <a:ea typeface="Calibri"/>
                <a:cs typeface="Georgia"/>
                <a:sym typeface="Calibri"/>
              </a:rPr>
              <a:t> to </a:t>
            </a:r>
            <a:r>
              <a:rPr lang="fr-FR" sz="1300" b="1" dirty="0" err="1">
                <a:solidFill>
                  <a:schemeClr val="accent6">
                    <a:lumMod val="75000"/>
                  </a:schemeClr>
                </a:solidFill>
                <a:latin typeface="Georgia"/>
                <a:ea typeface="Calibri"/>
                <a:cs typeface="Georgia"/>
                <a:sym typeface="Calibri"/>
              </a:rPr>
              <a:t>your</a:t>
            </a:r>
            <a:r>
              <a:rPr lang="fr-FR" sz="1300" b="1" dirty="0">
                <a:solidFill>
                  <a:schemeClr val="accent6">
                    <a:lumMod val="75000"/>
                  </a:schemeClr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sz="1300" b="1" dirty="0" err="1">
                <a:solidFill>
                  <a:schemeClr val="accent6">
                    <a:lumMod val="75000"/>
                  </a:schemeClr>
                </a:solidFill>
                <a:latin typeface="Georgia"/>
                <a:ea typeface="Calibri"/>
                <a:cs typeface="Georgia"/>
                <a:sym typeface="Calibri"/>
              </a:rPr>
              <a:t>departure</a:t>
            </a:r>
            <a:r>
              <a:rPr lang="fr-FR" sz="1300" b="1" dirty="0">
                <a:solidFill>
                  <a:schemeClr val="accent6">
                    <a:lumMod val="75000"/>
                  </a:schemeClr>
                </a:solidFill>
                <a:latin typeface="Georgia"/>
                <a:ea typeface="Calibri"/>
                <a:cs typeface="Georgia"/>
                <a:sym typeface="Calibri"/>
              </a:rPr>
              <a:t> if </a:t>
            </a:r>
            <a:r>
              <a:rPr lang="fr-FR" sz="1300" b="1" dirty="0" err="1">
                <a:solidFill>
                  <a:schemeClr val="accent6">
                    <a:lumMod val="75000"/>
                  </a:schemeClr>
                </a:solidFill>
                <a:latin typeface="Georgia"/>
                <a:ea typeface="Calibri"/>
                <a:cs typeface="Georgia"/>
                <a:sym typeface="Calibri"/>
              </a:rPr>
              <a:t>you</a:t>
            </a:r>
            <a:r>
              <a:rPr lang="fr-FR" sz="1300" b="1" dirty="0">
                <a:solidFill>
                  <a:schemeClr val="accent6">
                    <a:lumMod val="75000"/>
                  </a:schemeClr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sz="1300" b="1" dirty="0" err="1">
                <a:solidFill>
                  <a:schemeClr val="accent6">
                    <a:lumMod val="75000"/>
                  </a:schemeClr>
                </a:solidFill>
                <a:latin typeface="Georgia"/>
                <a:ea typeface="Calibri"/>
                <a:cs typeface="Georgia"/>
                <a:sym typeface="Calibri"/>
              </a:rPr>
              <a:t>need</a:t>
            </a:r>
            <a:r>
              <a:rPr lang="fr-FR" sz="1300" b="1" dirty="0">
                <a:solidFill>
                  <a:schemeClr val="accent6">
                    <a:lumMod val="75000"/>
                  </a:schemeClr>
                </a:solidFill>
                <a:latin typeface="Georgia"/>
                <a:ea typeface="Calibri"/>
                <a:cs typeface="Georgia"/>
                <a:sym typeface="Calibri"/>
              </a:rPr>
              <a:t> guidance </a:t>
            </a:r>
            <a:r>
              <a:rPr lang="fr-FR" sz="1300" b="1" dirty="0" err="1">
                <a:solidFill>
                  <a:schemeClr val="accent6">
                    <a:lumMod val="75000"/>
                  </a:schemeClr>
                </a:solidFill>
                <a:latin typeface="Georgia"/>
                <a:ea typeface="Calibri"/>
                <a:cs typeface="Georgia"/>
                <a:sym typeface="Calibri"/>
              </a:rPr>
              <a:t>with</a:t>
            </a:r>
            <a:r>
              <a:rPr lang="fr-FR" sz="1300" b="1" dirty="0">
                <a:solidFill>
                  <a:schemeClr val="accent6">
                    <a:lumMod val="75000"/>
                  </a:schemeClr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sz="1300" b="1" dirty="0" err="1">
                <a:solidFill>
                  <a:schemeClr val="accent6">
                    <a:lumMod val="75000"/>
                  </a:schemeClr>
                </a:solidFill>
                <a:latin typeface="Georgia"/>
                <a:ea typeface="Calibri"/>
                <a:cs typeface="Georgia"/>
                <a:sym typeface="Calibri"/>
              </a:rPr>
              <a:t>your</a:t>
            </a:r>
            <a:r>
              <a:rPr lang="fr-FR" sz="1300" b="1" dirty="0">
                <a:solidFill>
                  <a:schemeClr val="accent6">
                    <a:lumMod val="75000"/>
                  </a:schemeClr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sz="1300" b="1" dirty="0" err="1">
                <a:solidFill>
                  <a:schemeClr val="accent6">
                    <a:lumMod val="75000"/>
                  </a:schemeClr>
                </a:solidFill>
                <a:latin typeface="Georgia"/>
                <a:ea typeface="Calibri"/>
                <a:cs typeface="Georgia"/>
                <a:sym typeface="Calibri"/>
              </a:rPr>
              <a:t>departure</a:t>
            </a:r>
            <a:r>
              <a:rPr lang="fr-FR" sz="1300" b="1" dirty="0">
                <a:solidFill>
                  <a:schemeClr val="accent6">
                    <a:lumMod val="75000"/>
                  </a:schemeClr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sz="1300" b="1" dirty="0" err="1">
                <a:solidFill>
                  <a:schemeClr val="accent6">
                    <a:lumMod val="75000"/>
                  </a:schemeClr>
                </a:solidFill>
                <a:latin typeface="Georgia"/>
                <a:ea typeface="Calibri"/>
                <a:cs typeface="Georgia"/>
                <a:sym typeface="Calibri"/>
              </a:rPr>
              <a:t>procedures</a:t>
            </a:r>
            <a:r>
              <a:rPr lang="fr-FR" dirty="0">
                <a:latin typeface="Calibri"/>
                <a:ea typeface="Calibri"/>
                <a:cs typeface="Calibri"/>
                <a:sym typeface="Calibri"/>
              </a:rPr>
              <a:t>.</a:t>
            </a:r>
          </a:p>
        </p:txBody>
      </p:sp>
      <p:pic>
        <p:nvPicPr>
          <p:cNvPr id="5" name="Image 4" descr="18-arrow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251499" y="4794537"/>
            <a:ext cx="814367" cy="257340"/>
          </a:xfrm>
          <a:prstGeom prst="rect">
            <a:avLst/>
          </a:prstGeom>
        </p:spPr>
      </p:pic>
      <p:pic>
        <p:nvPicPr>
          <p:cNvPr id="6" name="Image 5" descr="18-arrow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37" y="4765332"/>
            <a:ext cx="814367" cy="257340"/>
          </a:xfrm>
          <a:prstGeom prst="rect">
            <a:avLst/>
          </a:prstGeom>
        </p:spPr>
      </p:pic>
      <p:pic>
        <p:nvPicPr>
          <p:cNvPr id="7" name="Image 6" descr="iconmonstr-home-5-240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231" y="77829"/>
            <a:ext cx="616076" cy="616076"/>
          </a:xfrm>
          <a:prstGeom prst="rect">
            <a:avLst/>
          </a:prstGeom>
        </p:spPr>
      </p:pic>
      <p:pic>
        <p:nvPicPr>
          <p:cNvPr id="8" name="Image 7" descr="7-arrow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779" y="3129163"/>
            <a:ext cx="606598" cy="529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763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 txBox="1"/>
          <p:nvPr/>
        </p:nvSpPr>
        <p:spPr>
          <a:xfrm>
            <a:off x="168770" y="203498"/>
            <a:ext cx="7630297" cy="4662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fr" sz="2100" b="1" dirty="0" smtClean="0">
                <a:solidFill>
                  <a:srgbClr val="7C4A8B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5.</a:t>
            </a:r>
            <a:r>
              <a:rPr lang="fr-FR" sz="2100" b="1" dirty="0" smtClean="0">
                <a:solidFill>
                  <a:srgbClr val="7C4A8B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5</a:t>
            </a:r>
            <a:r>
              <a:rPr lang="fr" sz="2100" b="1" dirty="0" smtClean="0">
                <a:solidFill>
                  <a:srgbClr val="7C4A8B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 </a:t>
            </a:r>
            <a:r>
              <a:rPr lang="fr" sz="2100" b="1" dirty="0">
                <a:solidFill>
                  <a:srgbClr val="7C4A8B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In the </a:t>
            </a:r>
            <a:r>
              <a:rPr lang="fr-FR" sz="2100" b="1" dirty="0">
                <a:solidFill>
                  <a:srgbClr val="7C4A8B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case</a:t>
            </a:r>
            <a:r>
              <a:rPr lang="fr" sz="2100" b="1" dirty="0">
                <a:solidFill>
                  <a:srgbClr val="7C4A8B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 of a </a:t>
            </a:r>
            <a:r>
              <a:rPr lang="fr" sz="2100" b="1" dirty="0" smtClean="0">
                <a:solidFill>
                  <a:srgbClr val="7C4A8B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dispute</a:t>
            </a:r>
            <a:endParaRPr lang="fr-FR" sz="2100" b="1" dirty="0" smtClean="0">
              <a:solidFill>
                <a:srgbClr val="7C4A8B"/>
              </a:solidFill>
              <a:latin typeface="Chalkboard SE Regular"/>
              <a:ea typeface="Calibri"/>
              <a:cs typeface="Chalkboard SE Regular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endParaRPr sz="2100" b="1" dirty="0">
              <a:solidFill>
                <a:srgbClr val="7C4A8B"/>
              </a:solidFill>
              <a:latin typeface="Chalkboard SE Regular"/>
              <a:ea typeface="Calibri"/>
              <a:cs typeface="Chalkboard SE Regular"/>
            </a:endParaRPr>
          </a:p>
          <a:p>
            <a:pPr marL="285750" lvl="0" indent="-285750">
              <a:buSzPts val="1400"/>
              <a:buFont typeface="Arial"/>
              <a:buChar char="•"/>
            </a:pPr>
            <a:r>
              <a:rPr lang="fr" b="0" i="0" u="none" strike="noStrike" cap="none" dirty="0">
                <a:solidFill>
                  <a:srgbClr val="000000"/>
                </a:solidFill>
                <a:latin typeface="Georgia"/>
                <a:ea typeface="Calibri"/>
                <a:cs typeface="Georgia"/>
                <a:sym typeface="Calibri"/>
              </a:rPr>
              <a:t>For any advice, you can contact the ANIL (National Agency for Housing Information) or contact an ADIL </a:t>
            </a:r>
            <a:r>
              <a:rPr lang="fr" dirty="0">
                <a:latin typeface="Georgia"/>
                <a:ea typeface="Calibri"/>
                <a:cs typeface="Georgia"/>
                <a:sym typeface="Calibri"/>
              </a:rPr>
              <a:t>(Departmental Agency for Housing </a:t>
            </a:r>
            <a:r>
              <a:rPr lang="fr" dirty="0" smtClean="0">
                <a:latin typeface="Georgia"/>
                <a:ea typeface="Calibri"/>
                <a:cs typeface="Georgia"/>
                <a:sym typeface="Calibri"/>
              </a:rPr>
              <a:t>Information)</a:t>
            </a:r>
            <a:r>
              <a:rPr lang="fr-FR" dirty="0" smtClean="0"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dirty="0" smtClean="0">
                <a:latin typeface="Georgia"/>
                <a:ea typeface="Calibri"/>
                <a:cs typeface="Georgia"/>
                <a:sym typeface="Calibri"/>
              </a:rPr>
              <a:t>advisor</a:t>
            </a:r>
            <a:r>
              <a:rPr lang="fr-FR" dirty="0" smtClean="0">
                <a:latin typeface="Georgia"/>
                <a:ea typeface="Calibri"/>
                <a:cs typeface="Georgia"/>
                <a:sym typeface="Calibri"/>
              </a:rPr>
              <a:t> in </a:t>
            </a:r>
            <a:r>
              <a:rPr lang="fr-FR" dirty="0" err="1" smtClean="0">
                <a:latin typeface="Georgia"/>
                <a:ea typeface="Calibri"/>
                <a:cs typeface="Georgia"/>
                <a:sym typeface="Calibri"/>
              </a:rPr>
              <a:t>your</a:t>
            </a:r>
            <a:r>
              <a:rPr lang="fr-FR" dirty="0" smtClean="0"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dirty="0" err="1" smtClean="0">
                <a:latin typeface="Georgia"/>
                <a:ea typeface="Calibri"/>
                <a:cs typeface="Georgia"/>
                <a:sym typeface="Calibri"/>
              </a:rPr>
              <a:t>region</a:t>
            </a:r>
            <a:r>
              <a:rPr lang="fr-FR" dirty="0" smtClean="0">
                <a:latin typeface="Georgia"/>
                <a:ea typeface="Calibri"/>
                <a:cs typeface="Georgia"/>
                <a:sym typeface="Calibri"/>
              </a:rPr>
              <a:t>.</a:t>
            </a:r>
          </a:p>
          <a:p>
            <a:pPr lvl="0">
              <a:buSzPts val="1400"/>
            </a:pPr>
            <a:endParaRPr b="0" i="0" u="none" strike="noStrike" cap="none" dirty="0">
              <a:solidFill>
                <a:srgbClr val="000000"/>
              </a:solidFill>
              <a:latin typeface="Georgia"/>
              <a:ea typeface="Calibri"/>
              <a:cs typeface="Georgia"/>
              <a:sym typeface="Calibri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</a:pPr>
            <a:r>
              <a:rPr lang="fr" b="0" i="0" u="none" strike="noStrike" cap="none" dirty="0">
                <a:solidFill>
                  <a:srgbClr val="000000"/>
                </a:solidFill>
                <a:latin typeface="Georgia"/>
                <a:ea typeface="Calibri"/>
                <a:cs typeface="Georgia"/>
                <a:sym typeface="Calibri"/>
              </a:rPr>
              <a:t>Your EURAXESS Service Centre can </a:t>
            </a:r>
            <a:r>
              <a:rPr lang="fr-FR" dirty="0" err="1" smtClean="0">
                <a:latin typeface="Georgia"/>
                <a:ea typeface="Calibri"/>
                <a:cs typeface="Georgia"/>
                <a:sym typeface="Calibri"/>
              </a:rPr>
              <a:t>give</a:t>
            </a:r>
            <a:r>
              <a:rPr lang="fr-FR" dirty="0" smtClean="0"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dirty="0" err="1" smtClean="0">
                <a:latin typeface="Georgia"/>
                <a:ea typeface="Calibri"/>
                <a:cs typeface="Georgia"/>
                <a:sym typeface="Calibri"/>
              </a:rPr>
              <a:t>you</a:t>
            </a:r>
            <a:r>
              <a:rPr lang="fr-FR" dirty="0" smtClean="0"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dirty="0" err="1" smtClean="0">
                <a:latin typeface="Georgia"/>
                <a:ea typeface="Calibri"/>
                <a:cs typeface="Georgia"/>
                <a:sym typeface="Calibri"/>
              </a:rPr>
              <a:t>advice</a:t>
            </a:r>
            <a:r>
              <a:rPr lang="fr-FR" dirty="0" smtClean="0">
                <a:latin typeface="Georgia"/>
                <a:ea typeface="Calibri"/>
                <a:cs typeface="Georgia"/>
                <a:sym typeface="Calibri"/>
              </a:rPr>
              <a:t> on</a:t>
            </a:r>
            <a:r>
              <a:rPr lang="fr" b="0" i="0" u="none" strike="noStrike" cap="none" dirty="0" smtClean="0">
                <a:solidFill>
                  <a:srgbClr val="000000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b="0" i="0" u="none" strike="noStrike" cap="none" dirty="0">
                <a:solidFill>
                  <a:srgbClr val="000000"/>
                </a:solidFill>
                <a:latin typeface="Georgia"/>
                <a:ea typeface="Calibri"/>
                <a:cs typeface="Georgia"/>
                <a:sym typeface="Calibri"/>
              </a:rPr>
              <a:t>aid and assistance agencies in your city (legal aid associations, mediator...). </a:t>
            </a:r>
            <a:endParaRPr b="0" i="0" u="none" strike="noStrike" cap="none" dirty="0">
              <a:solidFill>
                <a:srgbClr val="000000"/>
              </a:solidFill>
              <a:latin typeface="Georgia"/>
              <a:cs typeface="Georgia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Image 2" descr="18-arrow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251499" y="4794537"/>
            <a:ext cx="814367" cy="257340"/>
          </a:xfrm>
          <a:prstGeom prst="rect">
            <a:avLst/>
          </a:prstGeom>
        </p:spPr>
      </p:pic>
      <p:pic>
        <p:nvPicPr>
          <p:cNvPr id="4" name="Image 3" descr="18-arrow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37" y="4765332"/>
            <a:ext cx="814367" cy="257340"/>
          </a:xfrm>
          <a:prstGeom prst="rect">
            <a:avLst/>
          </a:prstGeom>
        </p:spPr>
      </p:pic>
      <p:pic>
        <p:nvPicPr>
          <p:cNvPr id="5" name="Image 4" descr="iconmonstr-home-5-240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231" y="77829"/>
            <a:ext cx="616076" cy="61607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/>
          <p:nvPr/>
        </p:nvSpPr>
        <p:spPr>
          <a:xfrm>
            <a:off x="1110112" y="275957"/>
            <a:ext cx="6696201" cy="392415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fr-FR" sz="2100" dirty="0" smtClean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USEFUL LINKS</a:t>
            </a:r>
            <a:endParaRPr sz="2100" dirty="0">
              <a:solidFill>
                <a:schemeClr val="dk1"/>
              </a:solidFill>
              <a:latin typeface="Chalkboard SE Regular"/>
              <a:ea typeface="Calibri"/>
              <a:cs typeface="Chalkboard SE Regular"/>
              <a:sym typeface="Calibri"/>
            </a:endParaRPr>
          </a:p>
        </p:txBody>
      </p:sp>
      <p:sp>
        <p:nvSpPr>
          <p:cNvPr id="233" name="Shape 233"/>
          <p:cNvSpPr/>
          <p:nvPr/>
        </p:nvSpPr>
        <p:spPr>
          <a:xfrm>
            <a:off x="1017850" y="875275"/>
            <a:ext cx="7830000" cy="2899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215900" indent="-215900">
              <a:buClr>
                <a:schemeClr val="dk1"/>
              </a:buClr>
              <a:buSzPts val="1400"/>
              <a:buFont typeface="Noto Sans Symbols"/>
              <a:buChar char="✓"/>
            </a:pP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List of EURAXESS centres in France: 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  <a:hlinkClick r:id="rId3"/>
              </a:rPr>
              <a:t>http://www.euraxess.fr/information/centres/search/country/france-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  <a:hlinkClick r:id="rId3"/>
              </a:rPr>
              <a:t>1104</a:t>
            </a:r>
            <a:endParaRPr lang="fr-FR" b="0" i="0" u="none" strike="noStrike" cap="none" dirty="0" smtClean="0">
              <a:solidFill>
                <a:schemeClr val="dk1"/>
              </a:solidFill>
              <a:latin typeface="Georgia"/>
              <a:ea typeface="Calibri"/>
              <a:cs typeface="Georgia"/>
              <a:sym typeface="Calibri"/>
            </a:endParaRPr>
          </a:p>
          <a:p>
            <a:pPr marL="215900" marR="0" lvl="0" indent="-215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✓"/>
            </a:pPr>
            <a:r>
              <a:rPr lang="fr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National </a:t>
            </a:r>
            <a:r>
              <a:rPr lang="fr-FR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Agency for </a:t>
            </a:r>
            <a:r>
              <a:rPr lang="fr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Housing </a:t>
            </a:r>
            <a:r>
              <a:rPr lang="fr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Information </a:t>
            </a:r>
            <a:r>
              <a:rPr lang="fr-FR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(ANIL)</a:t>
            </a:r>
            <a:r>
              <a:rPr lang="fr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: </a:t>
            </a:r>
            <a:r>
              <a:rPr lang="fr" b="0" i="0" u="sng" strike="noStrike" cap="none" dirty="0">
                <a:solidFill>
                  <a:schemeClr val="hlink"/>
                </a:solidFill>
                <a:latin typeface="Georgia"/>
                <a:ea typeface="Calibri"/>
                <a:cs typeface="Georgia"/>
                <a:sym typeface="Calibri"/>
                <a:hlinkClick r:id="rId4"/>
              </a:rPr>
              <a:t>https://www.anil.org</a:t>
            </a:r>
            <a:r>
              <a:rPr lang="fr" b="0" i="0" u="sng" strike="noStrike" cap="none" dirty="0" smtClean="0">
                <a:solidFill>
                  <a:schemeClr val="hlink"/>
                </a:solidFill>
                <a:latin typeface="Georgia"/>
                <a:ea typeface="Calibri"/>
                <a:cs typeface="Georgia"/>
                <a:sym typeface="Calibri"/>
                <a:hlinkClick r:id="rId4"/>
              </a:rPr>
              <a:t>/</a:t>
            </a:r>
            <a:endParaRPr lang="fr-FR" b="0" i="0" u="sng" strike="noStrike" cap="none" dirty="0" smtClean="0">
              <a:solidFill>
                <a:schemeClr val="hlink"/>
              </a:solidFill>
              <a:latin typeface="Georgia"/>
              <a:ea typeface="Calibri"/>
              <a:cs typeface="Georgia"/>
              <a:sym typeface="Calibri"/>
            </a:endParaRPr>
          </a:p>
          <a:p>
            <a:pPr marL="215900" indent="-215900">
              <a:buClr>
                <a:schemeClr val="dk1"/>
              </a:buClr>
              <a:buSzPts val="1400"/>
              <a:buFont typeface="Noto Sans Symbols"/>
              <a:buChar char="✓"/>
            </a:pPr>
            <a:r>
              <a:rPr lang="fr" dirty="0">
                <a:latin typeface="Georgia"/>
                <a:ea typeface="Calibri"/>
                <a:cs typeface="Georgia"/>
                <a:sym typeface="Calibri"/>
              </a:rPr>
              <a:t>Departmental Agency for Housing </a:t>
            </a:r>
            <a:r>
              <a:rPr lang="fr" dirty="0" smtClean="0">
                <a:latin typeface="Georgia"/>
                <a:ea typeface="Calibri"/>
                <a:cs typeface="Georgia"/>
                <a:sym typeface="Calibri"/>
              </a:rPr>
              <a:t>Information</a:t>
            </a:r>
            <a:r>
              <a:rPr lang="fr-FR" dirty="0" smtClean="0">
                <a:latin typeface="Georgia"/>
                <a:ea typeface="Calibri"/>
                <a:cs typeface="Georgia"/>
                <a:sym typeface="Calibri"/>
              </a:rPr>
              <a:t> (ADIL): </a:t>
            </a:r>
            <a:r>
              <a:rPr lang="fr-FR" dirty="0">
                <a:latin typeface="Georgia"/>
                <a:ea typeface="Calibri"/>
                <a:cs typeface="Georgia"/>
                <a:sym typeface="Calibri"/>
                <a:hlinkClick r:id="rId5"/>
              </a:rPr>
              <a:t>https://www.anil.org/lanil-et-les-adil/votre-adil</a:t>
            </a:r>
            <a:r>
              <a:rPr lang="fr-FR" dirty="0" smtClean="0">
                <a:latin typeface="Georgia"/>
                <a:ea typeface="Calibri"/>
                <a:cs typeface="Georgia"/>
                <a:sym typeface="Calibri"/>
                <a:hlinkClick r:id="rId5"/>
              </a:rPr>
              <a:t>/</a:t>
            </a:r>
            <a:endParaRPr b="0" i="0" u="none" strike="noStrike" cap="none" dirty="0">
              <a:solidFill>
                <a:schemeClr val="dk1"/>
              </a:solidFill>
              <a:latin typeface="Georgia"/>
              <a:ea typeface="Calibri"/>
              <a:cs typeface="Georgia"/>
              <a:sym typeface="Calibri"/>
            </a:endParaRPr>
          </a:p>
          <a:p>
            <a:pPr marL="215900" marR="0" lvl="0" indent="-215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✓"/>
            </a:pPr>
            <a:r>
              <a:rPr lang="fr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Ministry 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of </a:t>
            </a:r>
            <a:r>
              <a:rPr lang="fr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Urban Planning: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b="0" i="0" u="sng" strike="noStrike" cap="none" dirty="0" smtClean="0">
                <a:solidFill>
                  <a:schemeClr val="hlink"/>
                </a:solidFill>
                <a:latin typeface="Georgia"/>
                <a:ea typeface="Calibri"/>
                <a:cs typeface="Georgia"/>
                <a:sym typeface="Calibri"/>
                <a:hlinkClick r:id="rId6"/>
              </a:rPr>
              <a:t>http</a:t>
            </a:r>
            <a:r>
              <a:rPr lang="fr" b="0" i="0" u="sng" strike="noStrike" cap="none" dirty="0">
                <a:solidFill>
                  <a:schemeClr val="hlink"/>
                </a:solidFill>
                <a:latin typeface="Georgia"/>
                <a:ea typeface="Calibri"/>
                <a:cs typeface="Georgia"/>
                <a:sym typeface="Calibri"/>
                <a:hlinkClick r:id="rId6"/>
              </a:rPr>
              <a:t>://www.cohesion-territoires.gouv.fr/logement-et-hebergement</a:t>
            </a:r>
            <a:endParaRPr b="0" i="0" u="none" strike="noStrike" cap="none" dirty="0">
              <a:solidFill>
                <a:schemeClr val="dk1"/>
              </a:solidFill>
              <a:latin typeface="Georgia"/>
              <a:ea typeface="Calibri"/>
              <a:cs typeface="Georgia"/>
              <a:sym typeface="Calibri"/>
            </a:endParaRPr>
          </a:p>
          <a:p>
            <a:pPr marL="215900" marR="0" lvl="0" indent="-2159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✓"/>
            </a:pPr>
            <a:r>
              <a:rPr lang="fr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Public Service Site - Housing: </a:t>
            </a:r>
            <a:r>
              <a:rPr lang="fr" b="0" i="0" u="sng" strike="noStrike" cap="none" dirty="0">
                <a:solidFill>
                  <a:schemeClr val="hlink"/>
                </a:solidFill>
                <a:latin typeface="Georgia"/>
                <a:ea typeface="Calibri"/>
                <a:cs typeface="Georgia"/>
                <a:sym typeface="Calibri"/>
                <a:hlinkClick r:id="rId7"/>
              </a:rPr>
              <a:t>https://www.service-public.fr/particuliers/vosdroits/N19808</a:t>
            </a:r>
            <a:r>
              <a:rPr lang="fr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endParaRPr b="0" i="0" u="none" strike="noStrike" cap="none" dirty="0">
              <a:solidFill>
                <a:srgbClr val="000000"/>
              </a:solidFill>
              <a:latin typeface="Georgia"/>
              <a:cs typeface="Georgia"/>
              <a:sym typeface="Arial"/>
            </a:endParaRPr>
          </a:p>
          <a:p>
            <a:pPr marL="215900" marR="0" lvl="0" indent="-2159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✓"/>
            </a:pPr>
            <a:r>
              <a:rPr lang="fr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CAF: </a:t>
            </a:r>
            <a:r>
              <a:rPr lang="fr" b="0" i="0" u="sng" strike="noStrike" cap="none" dirty="0">
                <a:solidFill>
                  <a:schemeClr val="hlink"/>
                </a:solidFill>
                <a:latin typeface="Georgia"/>
                <a:ea typeface="Calibri"/>
                <a:cs typeface="Georgia"/>
                <a:sym typeface="Calibri"/>
                <a:hlinkClick r:id="rId8"/>
              </a:rPr>
              <a:t>https://www.caf.fr</a:t>
            </a:r>
            <a:r>
              <a:rPr lang="fr" b="0" i="0" u="sng" strike="noStrike" cap="none" dirty="0" smtClean="0">
                <a:solidFill>
                  <a:schemeClr val="hlink"/>
                </a:solidFill>
                <a:latin typeface="Georgia"/>
                <a:ea typeface="Calibri"/>
                <a:cs typeface="Georgia"/>
                <a:sym typeface="Calibri"/>
                <a:hlinkClick r:id="rId8"/>
              </a:rPr>
              <a:t>/</a:t>
            </a:r>
            <a:endParaRPr b="0" i="0" u="none" strike="noStrike" cap="none" dirty="0">
              <a:solidFill>
                <a:schemeClr val="dk1"/>
              </a:solidFill>
              <a:latin typeface="Georgia"/>
              <a:ea typeface="Calibri"/>
              <a:cs typeface="Georgia"/>
              <a:sym typeface="Calibri"/>
            </a:endParaRPr>
          </a:p>
          <a:p>
            <a:pPr marL="215900" indent="-215900" algn="just">
              <a:buClr>
                <a:schemeClr val="dk1"/>
              </a:buClr>
              <a:buSzPts val="1400"/>
              <a:buFont typeface="Noto Sans Symbols"/>
              <a:buChar char="✓"/>
            </a:pPr>
            <a:r>
              <a:rPr lang="fr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Comparative website of energy suppliers (electricity and gas): </a:t>
            </a:r>
            <a:r>
              <a:rPr lang="fr" b="0" i="0" u="sng" strike="noStrike" cap="none" dirty="0">
                <a:solidFill>
                  <a:schemeClr val="hlink"/>
                </a:solidFill>
                <a:latin typeface="Georgia"/>
                <a:ea typeface="Calibri"/>
                <a:cs typeface="Georgia"/>
                <a:sym typeface="Calibri"/>
                <a:hlinkClick r:id="rId9"/>
              </a:rPr>
              <a:t>http://www.energie-info.fr/</a:t>
            </a:r>
            <a:r>
              <a:rPr lang="fr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or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  <a:hlinkClick r:id="rId10"/>
              </a:rPr>
              <a:t>https://calculettes.energie-info.fr/pratique/liste-des-fournisseurs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endParaRPr lang="fr-FR" dirty="0" smtClean="0">
              <a:solidFill>
                <a:schemeClr val="dk1"/>
              </a:solidFill>
              <a:latin typeface="Georgia"/>
              <a:ea typeface="Calibri"/>
              <a:cs typeface="Georgia"/>
              <a:sym typeface="Calibri"/>
            </a:endParaRPr>
          </a:p>
          <a:p>
            <a:pPr marL="215900" indent="-215900">
              <a:buClr>
                <a:schemeClr val="dk1"/>
              </a:buClr>
              <a:buSzPts val="1400"/>
              <a:buFont typeface="Noto Sans Symbols"/>
              <a:buChar char="✓"/>
            </a:pPr>
            <a:r>
              <a:rPr lang="fr-FR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Definition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of a « </a:t>
            </a:r>
            <a:r>
              <a:rPr lang="fr-FR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decent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 » accommodation: 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  <a:hlinkClick r:id="rId11"/>
              </a:rPr>
              <a:t>https://www.service-public.fr/particuliers/vosdroits/F2042</a:t>
            </a:r>
            <a:endParaRPr lang="fr-FR" dirty="0">
              <a:solidFill>
                <a:schemeClr val="dk1"/>
              </a:solidFill>
              <a:latin typeface="Georgia"/>
              <a:ea typeface="Calibri"/>
              <a:cs typeface="Georgia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Document produced by the "Housing" working group of </a:t>
            </a:r>
            <a:r>
              <a:rPr lang="fr" sz="14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fr-FR" sz="14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 </a:t>
            </a:r>
            <a:r>
              <a:rPr lang="fr" sz="14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EURAXESS France</a:t>
            </a:r>
            <a:r>
              <a:rPr lang="fr-FR" sz="14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association</a:t>
            </a:r>
            <a:r>
              <a:rPr lang="fr" sz="14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Last update: </a:t>
            </a:r>
            <a:r>
              <a:rPr lang="fr-FR" b="1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June</a:t>
            </a:r>
            <a:r>
              <a:rPr lang="fr" sz="14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201</a:t>
            </a:r>
            <a:r>
              <a:rPr lang="fr-FR" sz="14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" name="Image 3" descr="18-arrow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065866" y="4794537"/>
            <a:ext cx="814367" cy="257340"/>
          </a:xfrm>
          <a:prstGeom prst="rect">
            <a:avLst/>
          </a:prstGeom>
        </p:spPr>
      </p:pic>
      <p:pic>
        <p:nvPicPr>
          <p:cNvPr id="5" name="Image 4" descr="iconmonstr-home-5-240.png">
            <a:hlinkClick r:id="rId13" action="ppaction://hlinksldjump"/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231" y="77829"/>
            <a:ext cx="616076" cy="6160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91">
            <a:hlinkClick r:id="rId3" action="ppaction://hlinksldjump"/>
          </p:cNvPr>
          <p:cNvSpPr/>
          <p:nvPr/>
        </p:nvSpPr>
        <p:spPr>
          <a:xfrm>
            <a:off x="3127672" y="1316731"/>
            <a:ext cx="1235676" cy="1167714"/>
          </a:xfrm>
          <a:prstGeom prst="roundRect">
            <a:avLst>
              <a:gd name="adj" fmla="val 18047"/>
            </a:avLst>
          </a:prstGeom>
          <a:solidFill>
            <a:srgbClr val="D16207"/>
          </a:solidFill>
          <a:ln w="19050" cap="flat" cmpd="sng">
            <a:solidFill>
              <a:schemeClr val="l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100" b="0" i="0" u="none" strike="noStrike" cap="none" dirty="0">
              <a:solidFill>
                <a:srgbClr val="000000"/>
              </a:solidFill>
              <a:latin typeface="Chalkboard SE Regular"/>
              <a:cs typeface="Chalkboard SE Regular"/>
              <a:sym typeface="Aria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 dirty="0">
              <a:solidFill>
                <a:schemeClr val="dk1"/>
              </a:solidFill>
              <a:latin typeface="Chalkboard SE Regular"/>
              <a:ea typeface="Calibri"/>
              <a:cs typeface="Chalkboard SE Regular"/>
              <a:sym typeface="Calibri"/>
            </a:endParaRPr>
          </a:p>
        </p:txBody>
      </p:sp>
      <p:sp>
        <p:nvSpPr>
          <p:cNvPr id="89" name="Shape 89"/>
          <p:cNvSpPr txBox="1">
            <a:spLocks noGrp="1"/>
          </p:cNvSpPr>
          <p:nvPr>
            <p:ph type="subTitle" idx="1"/>
          </p:nvPr>
        </p:nvSpPr>
        <p:spPr>
          <a:xfrm>
            <a:off x="1465350" y="3190744"/>
            <a:ext cx="6927104" cy="3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2800"/>
              <a:buFont typeface="Arial"/>
              <a:buNone/>
            </a:pPr>
            <a:r>
              <a:rPr lang="fr-FR" sz="1500" b="1" dirty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D</a:t>
            </a:r>
            <a:r>
              <a:rPr lang="fr" sz="1500" b="1" i="0" u="none" strike="noStrike" cap="none" dirty="0" smtClean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efining </a:t>
            </a:r>
            <a:r>
              <a:rPr lang="fr" sz="1500" b="1" i="0" u="none" strike="noStrike" cap="none" dirty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your criteria will </a:t>
            </a:r>
            <a:r>
              <a:rPr lang="fr-FR" sz="1500" b="1" dirty="0" err="1" smtClean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make</a:t>
            </a:r>
            <a:r>
              <a:rPr lang="fr" sz="1500" b="1" i="0" u="none" strike="noStrike" cap="none" dirty="0" smtClean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sz="1500" b="1" i="0" u="none" strike="noStrike" cap="none" dirty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your </a:t>
            </a:r>
            <a:r>
              <a:rPr lang="fr-FR" sz="1500" b="1" dirty="0" err="1" smtClean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housing</a:t>
            </a:r>
            <a:r>
              <a:rPr lang="fr-FR" sz="1500" b="1" i="0" u="none" strike="noStrike" cap="none" dirty="0" smtClean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sz="1500" b="1" i="0" u="none" strike="noStrike" cap="none" dirty="0" smtClean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search </a:t>
            </a:r>
            <a:r>
              <a:rPr lang="fr-FR" sz="1500" b="1" dirty="0" err="1" smtClean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easier</a:t>
            </a:r>
            <a:r>
              <a:rPr lang="fr" sz="1500" b="0" i="0" u="none" strike="noStrike" cap="none" dirty="0" smtClean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. </a:t>
            </a:r>
            <a:endParaRPr sz="1500" b="0" i="0" u="none" strike="noStrike" cap="none" dirty="0">
              <a:solidFill>
                <a:srgbClr val="D16207"/>
              </a:solidFill>
              <a:latin typeface="Georgia"/>
              <a:ea typeface="Calibri"/>
              <a:cs typeface="Georgia"/>
              <a:sym typeface="Calibri"/>
            </a:endParaRPr>
          </a:p>
        </p:txBody>
      </p:sp>
      <p:sp>
        <p:nvSpPr>
          <p:cNvPr id="91" name="Shape 91">
            <a:hlinkClick r:id="rId4" action="ppaction://hlinksldjump"/>
          </p:cNvPr>
          <p:cNvSpPr/>
          <p:nvPr/>
        </p:nvSpPr>
        <p:spPr>
          <a:xfrm>
            <a:off x="4523692" y="1321235"/>
            <a:ext cx="1235676" cy="1167714"/>
          </a:xfrm>
          <a:prstGeom prst="roundRect">
            <a:avLst>
              <a:gd name="adj" fmla="val 18047"/>
            </a:avLst>
          </a:prstGeom>
          <a:solidFill>
            <a:srgbClr val="D16207"/>
          </a:solidFill>
          <a:ln w="19050" cap="flat" cmpd="sng">
            <a:solidFill>
              <a:schemeClr val="l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 dirty="0">
              <a:solidFill>
                <a:schemeClr val="dk1"/>
              </a:solidFill>
              <a:latin typeface="Chalkboard SE Regular"/>
              <a:ea typeface="Calibri"/>
              <a:cs typeface="Chalkboard SE Regular"/>
              <a:sym typeface="Calibri"/>
            </a:endParaRPr>
          </a:p>
        </p:txBody>
      </p:sp>
      <p:sp>
        <p:nvSpPr>
          <p:cNvPr id="92" name="Shape 92">
            <a:hlinkClick r:id="rId5" action="ppaction://hlinksldjump"/>
          </p:cNvPr>
          <p:cNvSpPr/>
          <p:nvPr/>
        </p:nvSpPr>
        <p:spPr>
          <a:xfrm>
            <a:off x="5925014" y="1316731"/>
            <a:ext cx="1235676" cy="1167714"/>
          </a:xfrm>
          <a:prstGeom prst="roundRect">
            <a:avLst>
              <a:gd name="adj" fmla="val 18047"/>
            </a:avLst>
          </a:prstGeom>
          <a:solidFill>
            <a:srgbClr val="D16207"/>
          </a:solidFill>
          <a:ln w="19050" cap="flat" cmpd="sng">
            <a:solidFill>
              <a:schemeClr val="l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 dirty="0">
              <a:solidFill>
                <a:schemeClr val="dk1"/>
              </a:solidFill>
              <a:latin typeface="Chalkboard SE Regular"/>
              <a:ea typeface="Calibri"/>
              <a:cs typeface="Chalkboard SE Regular"/>
              <a:sym typeface="Calibri"/>
            </a:endParaRPr>
          </a:p>
        </p:txBody>
      </p:sp>
      <p:sp>
        <p:nvSpPr>
          <p:cNvPr id="93" name="Shape 93"/>
          <p:cNvSpPr txBox="1"/>
          <p:nvPr/>
        </p:nvSpPr>
        <p:spPr>
          <a:xfrm>
            <a:off x="1779750" y="504100"/>
            <a:ext cx="5381100" cy="392400"/>
          </a:xfrm>
          <a:prstGeom prst="rect">
            <a:avLst/>
          </a:prstGeom>
          <a:noFill/>
          <a:ln w="28575" cap="flat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fr" sz="2100" b="0" i="0" u="none" strike="noStrike" cap="none" dirty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1. DEFINE YOUR SEARCH CRITERIA</a:t>
            </a:r>
            <a:endParaRPr sz="2100" b="0" i="0" u="none" strike="noStrike" cap="none" dirty="0">
              <a:solidFill>
                <a:schemeClr val="dk1"/>
              </a:solidFill>
              <a:latin typeface="Chalkboard SE Regular"/>
              <a:ea typeface="Calibri"/>
              <a:cs typeface="Chalkboard SE Regular"/>
              <a:sym typeface="Calibri"/>
            </a:endParaRPr>
          </a:p>
        </p:txBody>
      </p:sp>
      <p:sp>
        <p:nvSpPr>
          <p:cNvPr id="95" name="Shape 95">
            <a:hlinkClick r:id="rId6" action="ppaction://hlinksldjump"/>
          </p:cNvPr>
          <p:cNvSpPr/>
          <p:nvPr/>
        </p:nvSpPr>
        <p:spPr>
          <a:xfrm>
            <a:off x="1779745" y="1316731"/>
            <a:ext cx="1206328" cy="1176723"/>
          </a:xfrm>
          <a:prstGeom prst="roundRect">
            <a:avLst>
              <a:gd name="adj" fmla="val 18047"/>
            </a:avLst>
          </a:prstGeom>
          <a:solidFill>
            <a:srgbClr val="D16207"/>
          </a:solidFill>
          <a:ln w="19050" cap="flat" cmpd="sng">
            <a:solidFill>
              <a:schemeClr val="l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fr" sz="1400" b="0" i="0" u="none" strike="noStrike" cap="none" dirty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1.1 </a:t>
            </a:r>
            <a:endParaRPr sz="1400" b="0" i="0" u="none" strike="noStrike" cap="none" dirty="0">
              <a:solidFill>
                <a:schemeClr val="dk1"/>
              </a:solidFill>
              <a:latin typeface="Chalkboard SE Regular"/>
              <a:ea typeface="Calibri"/>
              <a:cs typeface="Chalkboard SE Regular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fr" sz="1400" b="0" i="0" u="none" strike="noStrike" cap="none" dirty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Length of 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stay</a:t>
            </a:r>
            <a:r>
              <a:rPr lang="fr-FR" sz="1400" b="0" i="0" u="none" strike="noStrike" cap="none" dirty="0" smtClean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/</a:t>
            </a:r>
            <a:r>
              <a:rPr lang="fr-FR" sz="1400" b="0" i="0" u="none" strike="noStrike" cap="none" dirty="0" err="1" smtClean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family</a:t>
            </a:r>
            <a:r>
              <a:rPr lang="fr-FR" sz="1400" b="0" i="0" u="none" strike="noStrike" cap="none" dirty="0" smtClean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 </a:t>
            </a:r>
            <a:r>
              <a:rPr lang="fr-FR" sz="1400" b="0" i="0" u="none" strike="noStrike" cap="none" dirty="0" err="1" smtClean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status</a:t>
            </a:r>
            <a:endParaRPr sz="1100" b="0" i="0" u="none" strike="noStrike" cap="none" dirty="0">
              <a:solidFill>
                <a:srgbClr val="000000"/>
              </a:solidFill>
              <a:latin typeface="Chalkboard SE Regular"/>
              <a:cs typeface="Chalkboard SE Regular"/>
              <a:sym typeface="Arial"/>
            </a:endParaRPr>
          </a:p>
        </p:txBody>
      </p:sp>
      <p:pic>
        <p:nvPicPr>
          <p:cNvPr id="9" name="Image 8" descr="7-arrow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52" y="3098861"/>
            <a:ext cx="606598" cy="529560"/>
          </a:xfrm>
          <a:prstGeom prst="rect">
            <a:avLst/>
          </a:prstGeom>
        </p:spPr>
      </p:pic>
      <p:pic>
        <p:nvPicPr>
          <p:cNvPr id="10" name="Image 9" descr="35-arrow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764404">
            <a:off x="5720768" y="2364825"/>
            <a:ext cx="452288" cy="559633"/>
          </a:xfrm>
          <a:prstGeom prst="rect">
            <a:avLst/>
          </a:prstGeom>
        </p:spPr>
      </p:pic>
      <p:pic>
        <p:nvPicPr>
          <p:cNvPr id="11" name="Image 10" descr="35-arrow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764404">
            <a:off x="4214916" y="2364823"/>
            <a:ext cx="452288" cy="559633"/>
          </a:xfrm>
          <a:prstGeom prst="rect">
            <a:avLst/>
          </a:prstGeom>
        </p:spPr>
      </p:pic>
      <p:pic>
        <p:nvPicPr>
          <p:cNvPr id="12" name="Image 11" descr="35-arrow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764404">
            <a:off x="2835009" y="2364823"/>
            <a:ext cx="452288" cy="559633"/>
          </a:xfrm>
          <a:prstGeom prst="rect">
            <a:avLst/>
          </a:prstGeom>
        </p:spPr>
      </p:pic>
      <p:pic>
        <p:nvPicPr>
          <p:cNvPr id="13" name="Image 12" descr="29-arrow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46313">
            <a:off x="1151447" y="842226"/>
            <a:ext cx="551805" cy="606379"/>
          </a:xfrm>
          <a:prstGeom prst="rect">
            <a:avLst/>
          </a:prstGeom>
        </p:spPr>
      </p:pic>
      <p:pic>
        <p:nvPicPr>
          <p:cNvPr id="14" name="Image 13" descr="iconmonstr-home-5-240.png">
            <a:hlinkClick r:id="rId10" action="ppaction://hlinksldjump"/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149" y="87305"/>
            <a:ext cx="616076" cy="616076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7958937" y="655191"/>
            <a:ext cx="118506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dirty="0" smtClean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</a:rPr>
              <a:t>= </a:t>
            </a:r>
          </a:p>
          <a:p>
            <a:pPr algn="ctr"/>
            <a:r>
              <a:rPr lang="fr-FR" sz="1200" dirty="0" smtClean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</a:rPr>
              <a:t>GO BACK TO THE HOME PAGE</a:t>
            </a:r>
          </a:p>
        </p:txBody>
      </p:sp>
      <p:pic>
        <p:nvPicPr>
          <p:cNvPr id="16" name="Image 15" descr="18-arrow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853420" y="4396513"/>
            <a:ext cx="814367" cy="257340"/>
          </a:xfrm>
          <a:prstGeom prst="rect">
            <a:avLst/>
          </a:prstGeom>
        </p:spPr>
      </p:pic>
      <p:pic>
        <p:nvPicPr>
          <p:cNvPr id="17" name="Image 16" descr="18-arrow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7431" y="4367308"/>
            <a:ext cx="814367" cy="257340"/>
          </a:xfrm>
          <a:prstGeom prst="rect">
            <a:avLst/>
          </a:prstGeom>
        </p:spPr>
      </p:pic>
      <p:sp>
        <p:nvSpPr>
          <p:cNvPr id="18" name="Rectangle 17">
            <a:hlinkClick r:id="" action="ppaction://hlinkshowjump?jump=previousslide"/>
          </p:cNvPr>
          <p:cNvSpPr/>
          <p:nvPr/>
        </p:nvSpPr>
        <p:spPr>
          <a:xfrm>
            <a:off x="6465075" y="4615496"/>
            <a:ext cx="13586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200" dirty="0" smtClean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</a:rPr>
              <a:t>= </a:t>
            </a:r>
          </a:p>
          <a:p>
            <a:r>
              <a:rPr lang="fr-FR" sz="1200" dirty="0" smtClean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</a:rPr>
              <a:t>PREVIOUS PAGE</a:t>
            </a:r>
            <a:endParaRPr lang="fr-FR" sz="1200" dirty="0">
              <a:solidFill>
                <a:schemeClr val="dk1"/>
              </a:solidFill>
              <a:latin typeface="Chalkboard SE Regular"/>
              <a:ea typeface="Calibri"/>
              <a:cs typeface="Chalkboard SE Regular"/>
            </a:endParaRPr>
          </a:p>
        </p:txBody>
      </p:sp>
      <p:sp>
        <p:nvSpPr>
          <p:cNvPr id="19" name="Rectangle 18">
            <a:hlinkClick r:id="" action="ppaction://hlinkshowjump?jump=nextslide"/>
          </p:cNvPr>
          <p:cNvSpPr/>
          <p:nvPr/>
        </p:nvSpPr>
        <p:spPr>
          <a:xfrm>
            <a:off x="8021045" y="4624973"/>
            <a:ext cx="9918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200" dirty="0" smtClean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</a:rPr>
              <a:t>= </a:t>
            </a:r>
          </a:p>
          <a:p>
            <a:r>
              <a:rPr lang="fr-FR" sz="1200" dirty="0" smtClean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</a:rPr>
              <a:t>NEXT PAGE</a:t>
            </a:r>
            <a:endParaRPr lang="fr-FR" sz="1200" dirty="0">
              <a:solidFill>
                <a:schemeClr val="dk1"/>
              </a:solidFill>
              <a:latin typeface="Chalkboard SE Regular"/>
              <a:ea typeface="Calibri"/>
              <a:cs typeface="Chalkboard SE Regular"/>
            </a:endParaRPr>
          </a:p>
        </p:txBody>
      </p:sp>
      <p:sp>
        <p:nvSpPr>
          <p:cNvPr id="3" name="ZoneTexte 2">
            <a:hlinkClick r:id="rId3" action="ppaction://hlinksldjump"/>
          </p:cNvPr>
          <p:cNvSpPr txBox="1"/>
          <p:nvPr/>
        </p:nvSpPr>
        <p:spPr>
          <a:xfrm>
            <a:off x="3189242" y="1486188"/>
            <a:ext cx="1120820" cy="6776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lnSpc>
                <a:spcPct val="90000"/>
              </a:lnSpc>
              <a:buClr>
                <a:schemeClr val="dk1"/>
              </a:buClr>
              <a:buSzPts val="5200"/>
            </a:pPr>
            <a:r>
              <a:rPr lang="fr" dirty="0">
                <a:latin typeface="Chalkboard SE Regular"/>
                <a:ea typeface="Calibri"/>
                <a:cs typeface="Chalkboard SE Regular"/>
                <a:sym typeface="Calibri"/>
              </a:rPr>
              <a:t>1.2</a:t>
            </a:r>
          </a:p>
          <a:p>
            <a:pPr lvl="0" algn="ctr">
              <a:lnSpc>
                <a:spcPct val="90000"/>
              </a:lnSpc>
              <a:buClr>
                <a:schemeClr val="dk1"/>
              </a:buClr>
              <a:buSzPts val="5200"/>
            </a:pPr>
            <a:r>
              <a:rPr lang="fr" dirty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Furnished/</a:t>
            </a:r>
          </a:p>
          <a:p>
            <a:pPr lvl="0" algn="ctr">
              <a:lnSpc>
                <a:spcPct val="90000"/>
              </a:lnSpc>
              <a:buClr>
                <a:schemeClr val="dk1"/>
              </a:buClr>
              <a:buSzPts val="5200"/>
            </a:pPr>
            <a:r>
              <a:rPr lang="fr" dirty="0">
                <a:latin typeface="Chalkboard SE Regular"/>
                <a:ea typeface="Calibri"/>
                <a:cs typeface="Chalkboard SE Regular"/>
                <a:sym typeface="Calibri"/>
              </a:rPr>
              <a:t>unfurnished</a:t>
            </a:r>
            <a:endParaRPr lang="fr-FR" dirty="0"/>
          </a:p>
        </p:txBody>
      </p:sp>
      <p:sp>
        <p:nvSpPr>
          <p:cNvPr id="5" name="ZoneTexte 4">
            <a:hlinkClick r:id="rId4" action="ppaction://hlinksldjump"/>
          </p:cNvPr>
          <p:cNvSpPr txBox="1"/>
          <p:nvPr/>
        </p:nvSpPr>
        <p:spPr>
          <a:xfrm>
            <a:off x="4696419" y="1494829"/>
            <a:ext cx="855982" cy="8479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lnSpc>
                <a:spcPct val="90000"/>
              </a:lnSpc>
              <a:buClr>
                <a:schemeClr val="dk1"/>
              </a:buClr>
              <a:buSzPts val="1400"/>
            </a:pPr>
            <a:r>
              <a:rPr lang="fr" dirty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1.3 </a:t>
            </a:r>
            <a:endParaRPr lang="fr" dirty="0" smtClean="0">
              <a:solidFill>
                <a:schemeClr val="dk1"/>
              </a:solidFill>
              <a:latin typeface="Chalkboard SE Regular"/>
              <a:ea typeface="Calibri"/>
              <a:cs typeface="Chalkboard SE Regular"/>
              <a:sym typeface="Calibri"/>
            </a:endParaRPr>
          </a:p>
          <a:p>
            <a:pPr lvl="0" algn="ctr">
              <a:lnSpc>
                <a:spcPct val="90000"/>
              </a:lnSpc>
              <a:buClr>
                <a:schemeClr val="dk1"/>
              </a:buClr>
              <a:buSzPts val="1400"/>
            </a:pPr>
            <a:endParaRPr lang="fr" sz="1100" dirty="0">
              <a:latin typeface="Chalkboard SE Regular"/>
              <a:cs typeface="Chalkboard SE Regular"/>
            </a:endParaRPr>
          </a:p>
          <a:p>
            <a:pPr lvl="0" algn="ctr">
              <a:lnSpc>
                <a:spcPct val="90000"/>
              </a:lnSpc>
              <a:buClr>
                <a:schemeClr val="dk1"/>
              </a:buClr>
              <a:buSzPts val="1400"/>
            </a:pPr>
            <a:r>
              <a:rPr lang="fr" dirty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Location</a:t>
            </a:r>
          </a:p>
          <a:p>
            <a:endParaRPr lang="fr-FR" dirty="0"/>
          </a:p>
        </p:txBody>
      </p:sp>
      <p:sp>
        <p:nvSpPr>
          <p:cNvPr id="7" name="ZoneTexte 6">
            <a:hlinkClick r:id="rId5" action="ppaction://hlinksldjump"/>
          </p:cNvPr>
          <p:cNvSpPr txBox="1"/>
          <p:nvPr/>
        </p:nvSpPr>
        <p:spPr>
          <a:xfrm>
            <a:off x="6041063" y="1493755"/>
            <a:ext cx="972356" cy="889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buClr>
                <a:schemeClr val="dk1"/>
              </a:buClr>
              <a:buSzPts val="1400"/>
            </a:pPr>
            <a:r>
              <a:rPr lang="fr" dirty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1.4 </a:t>
            </a:r>
          </a:p>
          <a:p>
            <a:pPr lvl="0" algn="ctr">
              <a:lnSpc>
                <a:spcPct val="90000"/>
              </a:lnSpc>
              <a:buClr>
                <a:schemeClr val="dk1"/>
              </a:buClr>
              <a:buSzPts val="1400"/>
            </a:pPr>
            <a:r>
              <a:rPr lang="fr" dirty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Housing budget</a:t>
            </a:r>
          </a:p>
          <a:p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169702" y="119095"/>
            <a:ext cx="7886700" cy="5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1100"/>
              <a:buFont typeface="Calibri"/>
              <a:buNone/>
            </a:pPr>
            <a:r>
              <a:rPr lang="fr" sz="2100" b="1" i="0" u="none" strike="noStrike" cap="none" dirty="0">
                <a:solidFill>
                  <a:srgbClr val="D16207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1.1 Length of </a:t>
            </a:r>
            <a:r>
              <a:rPr lang="fr" sz="2100" b="1" i="0" u="none" strike="noStrike" cap="none" dirty="0" smtClean="0">
                <a:solidFill>
                  <a:srgbClr val="D16207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stay</a:t>
            </a:r>
            <a:r>
              <a:rPr lang="fr-FR" sz="2100" b="1" i="0" u="none" strike="noStrike" cap="none" dirty="0" smtClean="0">
                <a:solidFill>
                  <a:srgbClr val="D16207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/</a:t>
            </a:r>
            <a:r>
              <a:rPr lang="fr-FR" sz="2100" b="1" dirty="0" err="1">
                <a:solidFill>
                  <a:srgbClr val="D16207"/>
                </a:solidFill>
                <a:latin typeface="Chalkboard SE Regular"/>
                <a:cs typeface="Chalkboard SE Regular"/>
              </a:rPr>
              <a:t>F</a:t>
            </a:r>
            <a:r>
              <a:rPr lang="fr-FR" sz="2100" b="1" i="0" u="none" strike="noStrike" cap="none" dirty="0" err="1" smtClean="0">
                <a:solidFill>
                  <a:srgbClr val="D16207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amily</a:t>
            </a:r>
            <a:r>
              <a:rPr lang="fr-FR" sz="2100" b="1" i="0" u="none" strike="noStrike" cap="none" dirty="0" smtClean="0">
                <a:solidFill>
                  <a:srgbClr val="D16207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 </a:t>
            </a:r>
            <a:r>
              <a:rPr lang="fr-FR" sz="2100" b="1" i="0" u="none" strike="noStrike" cap="none" dirty="0" err="1" smtClean="0">
                <a:solidFill>
                  <a:srgbClr val="D16207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status</a:t>
            </a:r>
            <a:endParaRPr sz="2100" b="1" i="0" u="none" strike="noStrike" cap="none" dirty="0">
              <a:solidFill>
                <a:srgbClr val="D16207"/>
              </a:solidFill>
              <a:latin typeface="Chalkboard SE Regular"/>
              <a:ea typeface="Calibri"/>
              <a:cs typeface="Chalkboard SE Regular"/>
              <a:sym typeface="Calibri"/>
            </a:endParaRP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169702" y="559448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Depending on the length of your stay and your family status, we recommend </a:t>
            </a:r>
            <a:r>
              <a:rPr lang="fr-FR" sz="1400" b="0" i="0" u="none" strike="noStrike" cap="none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you</a:t>
            </a:r>
            <a:r>
              <a:rPr lang="fr-FR" sz="14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the </a:t>
            </a: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most adapted 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solutions:</a:t>
            </a:r>
            <a:endParaRPr sz="1400" b="0" i="0" u="none" strike="noStrike" cap="none" dirty="0">
              <a:solidFill>
                <a:schemeClr val="dk1"/>
              </a:solidFill>
              <a:latin typeface="Georgia"/>
              <a:ea typeface="Calibri"/>
              <a:cs typeface="Georgia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8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Arial"/>
              <a:buNone/>
            </a:pPr>
            <a:endParaRPr sz="21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Shape 103"/>
          <p:cNvSpPr txBox="1"/>
          <p:nvPr/>
        </p:nvSpPr>
        <p:spPr>
          <a:xfrm>
            <a:off x="749725" y="4516346"/>
            <a:ext cx="6858000" cy="4617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1400"/>
              <a:buFont typeface="Arial"/>
              <a:buNone/>
            </a:pPr>
            <a:r>
              <a:rPr lang="fr" sz="1400" b="1" i="0" u="none" strike="noStrike" cap="none" dirty="0" smtClean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Rental </a:t>
            </a:r>
            <a:r>
              <a:rPr lang="fr-FR" sz="1400" b="1" i="0" u="none" strike="noStrike" cap="none" dirty="0" err="1" smtClean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offers</a:t>
            </a:r>
            <a:r>
              <a:rPr lang="fr" sz="1400" b="1" i="0" u="none" strike="noStrike" cap="none" dirty="0" smtClean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sz="1400" b="1" i="0" u="none" strike="noStrike" cap="none" dirty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may vary by city. </a:t>
            </a:r>
            <a:endParaRPr lang="fr-FR" sz="1400" b="1" i="0" u="none" strike="noStrike" cap="none" dirty="0" smtClean="0">
              <a:solidFill>
                <a:srgbClr val="D16207"/>
              </a:solidFill>
              <a:latin typeface="Georgia"/>
              <a:ea typeface="Calibri"/>
              <a:cs typeface="Georgia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1400"/>
              <a:buFont typeface="Arial"/>
              <a:buNone/>
            </a:pPr>
            <a:r>
              <a:rPr lang="fr" sz="1400" b="1" i="0" u="none" strike="noStrike" cap="none" dirty="0" smtClean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Contact </a:t>
            </a:r>
            <a:r>
              <a:rPr lang="fr" sz="1400" b="1" i="0" u="none" strike="noStrike" cap="none" dirty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your local EURAXESS </a:t>
            </a:r>
            <a:r>
              <a:rPr lang="fr-FR" sz="1400" b="1" i="0" u="none" strike="noStrike" cap="none" dirty="0" smtClean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c</a:t>
            </a:r>
            <a:r>
              <a:rPr lang="fr" sz="1400" b="1" i="0" u="none" strike="noStrike" cap="none" dirty="0" smtClean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entre </a:t>
            </a:r>
            <a:r>
              <a:rPr lang="fr" sz="1400" b="1" i="0" u="none" strike="noStrike" cap="none" dirty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for more information.</a:t>
            </a:r>
            <a:endParaRPr sz="1400" b="1" i="0" u="none" strike="noStrike" cap="none" dirty="0">
              <a:solidFill>
                <a:srgbClr val="D16207"/>
              </a:solidFill>
              <a:latin typeface="Georgia"/>
              <a:ea typeface="Calibri"/>
              <a:cs typeface="Georgia"/>
              <a:sym typeface="Calibri"/>
            </a:endParaRPr>
          </a:p>
        </p:txBody>
      </p:sp>
      <p:graphicFrame>
        <p:nvGraphicFramePr>
          <p:cNvPr id="105" name="Shape 105"/>
          <p:cNvGraphicFramePr/>
          <p:nvPr>
            <p:extLst>
              <p:ext uri="{D42A27DB-BD31-4B8C-83A1-F6EECF244321}">
                <p14:modId xmlns:p14="http://schemas.microsoft.com/office/powerpoint/2010/main" val="1849838475"/>
              </p:ext>
            </p:extLst>
          </p:nvPr>
        </p:nvGraphicFramePr>
        <p:xfrm>
          <a:off x="230287" y="1034141"/>
          <a:ext cx="7977750" cy="3341400"/>
        </p:xfrm>
        <a:graphic>
          <a:graphicData uri="http://schemas.openxmlformats.org/drawingml/2006/table">
            <a:tbl>
              <a:tblPr firstRow="1" bandRow="1">
                <a:noFill/>
                <a:tableStyleId>{1C7B2214-428E-40D8-ADEB-41FBD7B4956E}</a:tableStyleId>
              </a:tblPr>
              <a:tblGrid>
                <a:gridCol w="3132066"/>
                <a:gridCol w="1186320"/>
                <a:gridCol w="1219788"/>
                <a:gridCol w="1219788"/>
                <a:gridCol w="1219788"/>
              </a:tblGrid>
              <a:tr h="38291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>
                    <a:solidFill>
                      <a:srgbClr val="D1620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100" u="none" strike="noStrike" cap="none" dirty="0">
                          <a:latin typeface="Georgia"/>
                          <a:cs typeface="Georgia"/>
                        </a:rPr>
                        <a:t>Short-term stay</a:t>
                      </a:r>
                      <a:endParaRPr sz="1100" u="none" strike="noStrike" cap="none" dirty="0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>
                    <a:solidFill>
                      <a:srgbClr val="D1620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100" u="none" strike="noStrike" cap="none" dirty="0" smtClean="0">
                          <a:latin typeface="Georgia"/>
                          <a:cs typeface="Georgia"/>
                        </a:rPr>
                        <a:t>Long</a:t>
                      </a:r>
                      <a:r>
                        <a:rPr lang="fr-FR" sz="1100" u="none" strike="noStrike" cap="none" dirty="0" smtClean="0">
                          <a:latin typeface="Georgia"/>
                          <a:cs typeface="Georgia"/>
                        </a:rPr>
                        <a:t>-</a:t>
                      </a:r>
                      <a:r>
                        <a:rPr lang="fr-FR" sz="1100" u="none" strike="noStrike" cap="none" dirty="0" err="1" smtClean="0">
                          <a:latin typeface="Georgia"/>
                          <a:cs typeface="Georgia"/>
                        </a:rPr>
                        <a:t>term</a:t>
                      </a:r>
                      <a:r>
                        <a:rPr lang="fr" sz="1100" u="none" strike="noStrike" cap="none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lang="fr" sz="1100" u="none" strike="noStrike" cap="none" dirty="0">
                          <a:latin typeface="Georgia"/>
                          <a:cs typeface="Georgia"/>
                        </a:rPr>
                        <a:t>stay</a:t>
                      </a:r>
                      <a:endParaRPr sz="1100" u="none" strike="noStrike" cap="none" dirty="0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>
                    <a:solidFill>
                      <a:srgbClr val="D1620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100" u="none" strike="noStrike" cap="none" dirty="0">
                          <a:latin typeface="Georgia"/>
                          <a:cs typeface="Georgia"/>
                        </a:rPr>
                        <a:t>Alone</a:t>
                      </a:r>
                      <a:endParaRPr sz="1100" u="none" strike="noStrike" cap="none" dirty="0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>
                    <a:solidFill>
                      <a:srgbClr val="D1620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100" u="none" strike="noStrike" cap="none" dirty="0">
                          <a:latin typeface="Georgia"/>
                          <a:cs typeface="Georgia"/>
                        </a:rPr>
                        <a:t>Couple/Family</a:t>
                      </a:r>
                      <a:endParaRPr sz="1100" u="none" strike="noStrike" cap="none" dirty="0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>
                    <a:solidFill>
                      <a:srgbClr val="D16207"/>
                    </a:solidFill>
                  </a:tcPr>
                </a:tc>
              </a:tr>
              <a:tr h="2239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100" u="none" strike="noStrike" cap="none" dirty="0">
                          <a:latin typeface="Georgia"/>
                          <a:cs typeface="Georgia"/>
                        </a:rPr>
                        <a:t>CROUS Residences</a:t>
                      </a:r>
                      <a:endParaRPr sz="1100" u="none" strike="noStrike" cap="none" dirty="0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100" u="none" strike="noStrike" cap="none">
                          <a:latin typeface="Georgia"/>
                          <a:cs typeface="Georgia"/>
                        </a:rPr>
                        <a:t>√</a:t>
                      </a:r>
                      <a:endParaRPr sz="1100" u="none" strike="noStrike" cap="none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lang="fr" sz="1100" u="none" strike="noStrike" cap="none">
                          <a:latin typeface="Georgia"/>
                          <a:cs typeface="Georgia"/>
                        </a:rPr>
                        <a:t>√</a:t>
                      </a:r>
                      <a:endParaRPr sz="1100" u="none" strike="noStrike" cap="none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100" u="none" strike="noStrike" cap="none">
                          <a:latin typeface="Georgia"/>
                          <a:cs typeface="Georgia"/>
                        </a:rPr>
                        <a:t>√</a:t>
                      </a:r>
                      <a:endParaRPr sz="1100" u="none" strike="noStrike" cap="none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</a:tr>
              <a:tr h="2239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100" u="none" strike="noStrike" cap="none" dirty="0" smtClean="0">
                          <a:latin typeface="Georgia"/>
                          <a:cs typeface="Georgia"/>
                        </a:rPr>
                        <a:t>Private</a:t>
                      </a:r>
                      <a:r>
                        <a:rPr lang="fr-FR" sz="1100" u="none" strike="noStrike" cap="none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lang="fr-FR" sz="1100" u="none" strike="noStrike" cap="none" dirty="0" err="1" smtClean="0">
                          <a:latin typeface="Georgia"/>
                          <a:cs typeface="Georgia"/>
                        </a:rPr>
                        <a:t>student</a:t>
                      </a:r>
                      <a:r>
                        <a:rPr lang="fr" sz="1100" u="none" strike="noStrike" cap="none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lang="fr" sz="1100" u="none" strike="noStrike" cap="none" dirty="0">
                          <a:latin typeface="Georgia"/>
                          <a:cs typeface="Georgia"/>
                        </a:rPr>
                        <a:t>residences</a:t>
                      </a:r>
                      <a:endParaRPr sz="1100" u="none" strike="noStrike" cap="none" dirty="0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100" u="none" strike="noStrike" cap="none">
                          <a:latin typeface="Georgia"/>
                          <a:cs typeface="Georgia"/>
                        </a:rPr>
                        <a:t>√</a:t>
                      </a:r>
                      <a:endParaRPr sz="1100" u="none" strike="noStrike" cap="none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100" u="none" strike="noStrike" cap="none">
                          <a:latin typeface="Georgia"/>
                          <a:cs typeface="Georgia"/>
                        </a:rPr>
                        <a:t>√</a:t>
                      </a:r>
                      <a:endParaRPr sz="1100" u="none" strike="noStrike" cap="none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100" u="none" strike="noStrike" cap="none">
                          <a:latin typeface="Georgia"/>
                          <a:cs typeface="Georgia"/>
                        </a:rPr>
                        <a:t>√</a:t>
                      </a:r>
                      <a:endParaRPr sz="1100" u="none" strike="noStrike" cap="none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100" u="none" strike="noStrike" cap="none">
                          <a:latin typeface="Georgia"/>
                          <a:cs typeface="Georgia"/>
                        </a:rPr>
                        <a:t>√</a:t>
                      </a:r>
                      <a:endParaRPr sz="1100" u="none" strike="noStrike" cap="none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</a:tr>
              <a:tr h="2239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100" u="none" strike="noStrike" cap="none" dirty="0" smtClean="0">
                          <a:latin typeface="Georgia"/>
                          <a:cs typeface="Georgia"/>
                        </a:rPr>
                        <a:t>Room</a:t>
                      </a:r>
                      <a:r>
                        <a:rPr lang="fr-FR" sz="1100" u="none" strike="noStrike" cap="none" baseline="0" dirty="0" smtClean="0">
                          <a:latin typeface="Georgia"/>
                          <a:cs typeface="Georgia"/>
                        </a:rPr>
                        <a:t> in a </a:t>
                      </a:r>
                      <a:r>
                        <a:rPr lang="fr-FR" sz="1100" u="none" strike="noStrike" cap="none" baseline="0" dirty="0" err="1" smtClean="0">
                          <a:latin typeface="Georgia"/>
                          <a:cs typeface="Georgia"/>
                        </a:rPr>
                        <a:t>local’s</a:t>
                      </a:r>
                      <a:r>
                        <a:rPr lang="fr-FR" sz="1100" u="none" strike="noStrike" cap="none" baseline="0" dirty="0" smtClean="0">
                          <a:latin typeface="Georgia"/>
                          <a:cs typeface="Georgia"/>
                        </a:rPr>
                        <a:t> house</a:t>
                      </a:r>
                      <a:endParaRPr sz="1100" u="none" strike="noStrike" cap="none" dirty="0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lang="fr" sz="1100" u="none" strike="noStrike" cap="none">
                          <a:latin typeface="Georgia"/>
                          <a:cs typeface="Georgia"/>
                        </a:rPr>
                        <a:t>√</a:t>
                      </a:r>
                      <a:endParaRPr sz="1100" u="none" strike="noStrike" cap="none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100" u="none" strike="noStrike" cap="none">
                          <a:latin typeface="Georgia"/>
                          <a:cs typeface="Georgia"/>
                        </a:rPr>
                        <a:t>√</a:t>
                      </a:r>
                      <a:endParaRPr sz="1100" u="none" strike="noStrike" cap="none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100" u="none" strike="noStrike" cap="none">
                          <a:latin typeface="Georgia"/>
                          <a:cs typeface="Georgia"/>
                        </a:rPr>
                        <a:t>√</a:t>
                      </a:r>
                      <a:endParaRPr sz="1100" u="none" strike="noStrike" cap="none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</a:tr>
              <a:tr h="2239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100" u="none" strike="noStrike" cap="none" dirty="0">
                          <a:latin typeface="Georgia"/>
                          <a:cs typeface="Georgia"/>
                        </a:rPr>
                        <a:t>House share</a:t>
                      </a:r>
                      <a:endParaRPr sz="1100" u="none" strike="noStrike" cap="none" dirty="0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100" u="none" strike="noStrike" cap="none">
                          <a:latin typeface="Georgia"/>
                          <a:cs typeface="Georgia"/>
                        </a:rPr>
                        <a:t>√</a:t>
                      </a:r>
                      <a:endParaRPr sz="1100" u="none" strike="noStrike" cap="none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100" u="none" strike="noStrike" cap="none">
                          <a:latin typeface="Georgia"/>
                          <a:cs typeface="Georgia"/>
                        </a:rPr>
                        <a:t>√</a:t>
                      </a:r>
                      <a:endParaRPr sz="1100" u="none" strike="noStrike" cap="none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</a:tr>
              <a:tr h="25937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100" u="none" strike="noStrike" cap="none" dirty="0">
                          <a:latin typeface="Georgia"/>
                          <a:cs typeface="Georgia"/>
                        </a:rPr>
                        <a:t>Sublets </a:t>
                      </a:r>
                      <a:r>
                        <a:rPr lang="fr" sz="800" u="none" strike="noStrike" cap="none" dirty="0">
                          <a:latin typeface="Georgia"/>
                          <a:cs typeface="Georgia"/>
                        </a:rPr>
                        <a:t>(in accordance with legal conditions)</a:t>
                      </a:r>
                      <a:endParaRPr sz="1100" u="none" strike="noStrike" cap="none" dirty="0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100" u="none" strike="noStrike" cap="none">
                          <a:latin typeface="Georgia"/>
                          <a:cs typeface="Georgia"/>
                        </a:rPr>
                        <a:t>√</a:t>
                      </a:r>
                      <a:endParaRPr sz="1100" u="none" strike="noStrike" cap="none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100" u="none" strike="noStrike" cap="none">
                          <a:latin typeface="Georgia"/>
                          <a:cs typeface="Georgia"/>
                        </a:rPr>
                        <a:t>√</a:t>
                      </a:r>
                      <a:endParaRPr sz="1100" u="none" strike="noStrike" cap="none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100" u="none" strike="noStrike" cap="none">
                          <a:latin typeface="Georgia"/>
                          <a:cs typeface="Georgia"/>
                        </a:rPr>
                        <a:t>√</a:t>
                      </a:r>
                      <a:endParaRPr sz="1100" u="none" strike="noStrike" cap="none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100" u="none" strike="noStrike" cap="none">
                          <a:latin typeface="Georgia"/>
                          <a:cs typeface="Georgia"/>
                        </a:rPr>
                        <a:t>√</a:t>
                      </a:r>
                      <a:endParaRPr sz="1100" u="none" strike="noStrike" cap="none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</a:tr>
              <a:tr h="28667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100" u="none" strike="noStrike" cap="none" dirty="0" smtClean="0">
                          <a:latin typeface="Georgia"/>
                          <a:cs typeface="Georgia"/>
                        </a:rPr>
                        <a:t>Rent</a:t>
                      </a:r>
                      <a:r>
                        <a:rPr lang="fr-FR" sz="1100" u="none" strike="noStrike" cap="none" dirty="0" smtClean="0">
                          <a:latin typeface="Georgia"/>
                          <a:cs typeface="Georgia"/>
                        </a:rPr>
                        <a:t>al</a:t>
                      </a:r>
                      <a:r>
                        <a:rPr lang="fr-FR" sz="1100" u="none" strike="noStrike" cap="none" baseline="0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lang="fr-FR" sz="1100" u="none" strike="noStrike" cap="none" baseline="0" dirty="0" err="1" smtClean="0">
                          <a:latin typeface="Georgia"/>
                          <a:cs typeface="Georgia"/>
                        </a:rPr>
                        <a:t>from</a:t>
                      </a:r>
                      <a:r>
                        <a:rPr lang="fr-FR" sz="1100" u="none" strike="noStrike" cap="none" baseline="0" dirty="0" smtClean="0">
                          <a:latin typeface="Georgia"/>
                          <a:cs typeface="Georgia"/>
                        </a:rPr>
                        <a:t> a </a:t>
                      </a:r>
                      <a:r>
                        <a:rPr lang="fr-FR" sz="1100" u="none" strike="noStrike" cap="none" baseline="0" dirty="0" err="1" smtClean="0">
                          <a:latin typeface="Georgia"/>
                          <a:cs typeface="Georgia"/>
                        </a:rPr>
                        <a:t>private</a:t>
                      </a:r>
                      <a:r>
                        <a:rPr lang="fr-FR" sz="1100" u="none" strike="noStrike" cap="none" baseline="0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lang="fr-FR" sz="1100" u="none" strike="noStrike" cap="none" baseline="0" dirty="0" err="1" smtClean="0">
                          <a:latin typeface="Georgia"/>
                          <a:cs typeface="Georgia"/>
                        </a:rPr>
                        <a:t>owner</a:t>
                      </a:r>
                      <a:r>
                        <a:rPr lang="fr-FR" sz="1100" u="none" strike="noStrike" cap="none" baseline="0" dirty="0" smtClean="0">
                          <a:latin typeface="Georgia"/>
                          <a:cs typeface="Georgia"/>
                        </a:rPr>
                        <a:t> </a:t>
                      </a:r>
                      <a:endParaRPr sz="1100" u="none" strike="noStrike" cap="none" dirty="0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100" u="none" strike="noStrike" cap="none">
                          <a:latin typeface="Georgia"/>
                          <a:cs typeface="Georgia"/>
                        </a:rPr>
                        <a:t>√</a:t>
                      </a:r>
                      <a:endParaRPr sz="1100" u="none" strike="noStrike" cap="none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100" u="none" strike="noStrike" cap="none">
                          <a:latin typeface="Georgia"/>
                          <a:cs typeface="Georgia"/>
                        </a:rPr>
                        <a:t>√</a:t>
                      </a:r>
                      <a:endParaRPr sz="1100" u="none" strike="noStrike" cap="none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100" u="none" strike="noStrike" cap="none">
                          <a:latin typeface="Georgia"/>
                          <a:cs typeface="Georgia"/>
                        </a:rPr>
                        <a:t>√</a:t>
                      </a:r>
                      <a:endParaRPr sz="1100" u="none" strike="noStrike" cap="none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</a:tr>
              <a:tr h="28667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100" u="none" strike="noStrike" cap="none" dirty="0">
                          <a:latin typeface="Georgia"/>
                          <a:cs typeface="Georgia"/>
                        </a:rPr>
                        <a:t>Young </a:t>
                      </a:r>
                      <a:r>
                        <a:rPr lang="fr" sz="1100" u="none" strike="noStrike" cap="none" dirty="0" smtClean="0">
                          <a:latin typeface="Georgia"/>
                          <a:cs typeface="Georgia"/>
                        </a:rPr>
                        <a:t>workers </a:t>
                      </a:r>
                      <a:r>
                        <a:rPr lang="fr" sz="1100" u="none" strike="noStrike" cap="none" dirty="0">
                          <a:latin typeface="Georgia"/>
                          <a:cs typeface="Georgia"/>
                        </a:rPr>
                        <a:t>residences</a:t>
                      </a:r>
                      <a:endParaRPr sz="1100" u="none" strike="noStrike" cap="none" dirty="0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100" u="none" strike="noStrike" cap="none">
                          <a:latin typeface="Georgia"/>
                          <a:cs typeface="Georgia"/>
                        </a:rPr>
                        <a:t>√</a:t>
                      </a:r>
                      <a:endParaRPr sz="1100" u="none" strike="noStrike" cap="none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100" u="none" strike="noStrike" cap="none">
                          <a:latin typeface="Georgia"/>
                          <a:cs typeface="Georgia"/>
                        </a:rPr>
                        <a:t>√</a:t>
                      </a:r>
                      <a:endParaRPr sz="1100" u="none" strike="noStrike" cap="none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100" u="none" strike="noStrike" cap="none">
                          <a:latin typeface="Georgia"/>
                          <a:cs typeface="Georgia"/>
                        </a:rPr>
                        <a:t>√</a:t>
                      </a:r>
                      <a:endParaRPr sz="1100" u="none" strike="noStrike" cap="none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</a:tr>
              <a:tr h="28667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100" u="none" strike="noStrike" cap="none" dirty="0" smtClean="0">
                          <a:latin typeface="Georgia"/>
                          <a:cs typeface="Georgia"/>
                        </a:rPr>
                        <a:t>Residences </a:t>
                      </a:r>
                      <a:r>
                        <a:rPr lang="fr" sz="1100" u="none" strike="noStrike" cap="none" dirty="0">
                          <a:latin typeface="Georgia"/>
                          <a:cs typeface="Georgia"/>
                        </a:rPr>
                        <a:t>for researchers</a:t>
                      </a:r>
                      <a:endParaRPr sz="1100" u="none" strike="noStrike" cap="none" dirty="0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100" u="none" strike="noStrike" cap="none">
                          <a:latin typeface="Georgia"/>
                          <a:cs typeface="Georgia"/>
                        </a:rPr>
                        <a:t>√</a:t>
                      </a:r>
                      <a:endParaRPr sz="1100" u="none" strike="noStrike" cap="none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100" u="none" strike="noStrike" cap="none">
                          <a:latin typeface="Georgia"/>
                          <a:cs typeface="Georgia"/>
                        </a:rPr>
                        <a:t>√</a:t>
                      </a:r>
                      <a:endParaRPr sz="1100" u="none" strike="noStrike" cap="none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100" u="none" strike="noStrike" cap="none">
                          <a:latin typeface="Georgia"/>
                          <a:cs typeface="Georgia"/>
                        </a:rPr>
                        <a:t>√</a:t>
                      </a:r>
                      <a:endParaRPr sz="1100" u="none" strike="noStrike" cap="none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100" u="none" strike="noStrike" cap="none">
                          <a:latin typeface="Georgia"/>
                          <a:cs typeface="Georgia"/>
                        </a:rPr>
                        <a:t>√</a:t>
                      </a:r>
                      <a:endParaRPr sz="1100" u="none" strike="noStrike" cap="none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</a:tr>
              <a:tr h="35024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100" u="none" strike="noStrike" cap="none" dirty="0" smtClean="0">
                          <a:latin typeface="Georgia"/>
                          <a:cs typeface="Georgia"/>
                        </a:rPr>
                        <a:t>Touris</a:t>
                      </a:r>
                      <a:r>
                        <a:rPr lang="fr-FR" sz="1100" u="none" strike="noStrike" cap="none" dirty="0" smtClean="0">
                          <a:latin typeface="Georgia"/>
                          <a:cs typeface="Georgia"/>
                        </a:rPr>
                        <a:t>m</a:t>
                      </a:r>
                      <a:r>
                        <a:rPr lang="fr" sz="1100" u="none" strike="noStrike" cap="none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lang="fr" sz="1100" u="none" strike="noStrike" cap="none" dirty="0">
                          <a:latin typeface="Georgia"/>
                          <a:cs typeface="Georgia"/>
                        </a:rPr>
                        <a:t>accommodation</a:t>
                      </a:r>
                      <a:endParaRPr sz="1100" u="none" strike="noStrike" cap="none" dirty="0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100" u="none" strike="noStrike" cap="none" dirty="0">
                          <a:latin typeface="Georgia"/>
                          <a:cs typeface="Georgia"/>
                        </a:rPr>
                        <a:t>√ (max 90 days)</a:t>
                      </a:r>
                      <a:endParaRPr sz="1100" u="none" strike="noStrike" cap="none" dirty="0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100" u="none" strike="noStrike" cap="none">
                          <a:latin typeface="Georgia"/>
                          <a:cs typeface="Georgia"/>
                        </a:rPr>
                        <a:t>√</a:t>
                      </a:r>
                      <a:endParaRPr sz="1100" u="none" strike="noStrike" cap="none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100" u="none" strike="noStrike" cap="none">
                          <a:latin typeface="Georgia"/>
                          <a:cs typeface="Georgia"/>
                        </a:rPr>
                        <a:t>√</a:t>
                      </a:r>
                      <a:endParaRPr sz="1100" u="none" strike="noStrike" cap="none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</a:tr>
              <a:tr h="28667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100" u="none" strike="noStrike" cap="none">
                          <a:latin typeface="Georgia"/>
                          <a:cs typeface="Georgia"/>
                        </a:rPr>
                        <a:t>Hotels &amp; hotel apartments</a:t>
                      </a:r>
                      <a:endParaRPr sz="1100" u="none" strike="noStrike" cap="none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100" u="none" strike="noStrike" cap="none" dirty="0">
                          <a:latin typeface="Georgia"/>
                          <a:cs typeface="Georgia"/>
                        </a:rPr>
                        <a:t>√</a:t>
                      </a:r>
                      <a:endParaRPr sz="1100" u="none" strike="noStrike" cap="none" dirty="0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100" u="none" strike="noStrike" cap="none">
                          <a:latin typeface="Georgia"/>
                          <a:cs typeface="Georgia"/>
                        </a:rPr>
                        <a:t>√</a:t>
                      </a:r>
                      <a:endParaRPr sz="1100" u="none" strike="noStrike" cap="none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100" u="none" strike="noStrike" cap="none">
                          <a:latin typeface="Georgia"/>
                          <a:cs typeface="Georgia"/>
                        </a:rPr>
                        <a:t>√</a:t>
                      </a:r>
                      <a:endParaRPr sz="1100" u="none" strike="noStrike" cap="none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</a:tr>
              <a:tr h="2239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100" u="none" strike="noStrike" cap="none" dirty="0">
                          <a:latin typeface="Georgia"/>
                          <a:cs typeface="Georgia"/>
                        </a:rPr>
                        <a:t>Youth hostels</a:t>
                      </a:r>
                      <a:endParaRPr sz="1100" u="none" strike="noStrike" cap="none" dirty="0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100" u="none" strike="noStrike" cap="none">
                          <a:latin typeface="Georgia"/>
                          <a:cs typeface="Georgia"/>
                        </a:rPr>
                        <a:t>√</a:t>
                      </a:r>
                      <a:endParaRPr sz="1100" u="none" strike="noStrike" cap="none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" sz="1100" u="none" strike="noStrike" cap="none" dirty="0">
                          <a:latin typeface="Georgia"/>
                          <a:cs typeface="Georgia"/>
                        </a:rPr>
                        <a:t>√</a:t>
                      </a:r>
                      <a:endParaRPr sz="1100" u="none" strike="noStrike" cap="none" dirty="0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/>
                </a:tc>
              </a:tr>
            </a:tbl>
          </a:graphicData>
        </a:graphic>
      </p:graphicFrame>
      <p:pic>
        <p:nvPicPr>
          <p:cNvPr id="8" name="Image 7" descr="7-arrow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127" y="4471936"/>
            <a:ext cx="606598" cy="529560"/>
          </a:xfrm>
          <a:prstGeom prst="rect">
            <a:avLst/>
          </a:prstGeom>
        </p:spPr>
      </p:pic>
      <p:pic>
        <p:nvPicPr>
          <p:cNvPr id="7" name="Image 6" descr="18-arrow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251499" y="4794537"/>
            <a:ext cx="814367" cy="257340"/>
          </a:xfrm>
          <a:prstGeom prst="rect">
            <a:avLst/>
          </a:prstGeom>
        </p:spPr>
      </p:pic>
      <p:pic>
        <p:nvPicPr>
          <p:cNvPr id="9" name="Image 8" descr="18-arrow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37" y="4765332"/>
            <a:ext cx="814367" cy="257340"/>
          </a:xfrm>
          <a:prstGeom prst="rect">
            <a:avLst/>
          </a:prstGeom>
        </p:spPr>
      </p:pic>
      <p:pic>
        <p:nvPicPr>
          <p:cNvPr id="10" name="Image 9" descr="iconmonstr-home-5-240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231" y="77829"/>
            <a:ext cx="616076" cy="61607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85059" y="37056"/>
            <a:ext cx="6526957" cy="5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1100"/>
              <a:buFont typeface="Calibri"/>
              <a:buNone/>
            </a:pPr>
            <a:r>
              <a:rPr lang="fr" sz="2100" b="1" i="0" u="none" strike="noStrike" cap="none" dirty="0">
                <a:solidFill>
                  <a:srgbClr val="D16207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1.2 Furnished or unfurnished accommodation </a:t>
            </a:r>
            <a:endParaRPr sz="2100" b="1" i="0" u="none" strike="noStrike" cap="none" dirty="0">
              <a:solidFill>
                <a:srgbClr val="D16207"/>
              </a:solidFill>
              <a:latin typeface="Chalkboard SE Regular"/>
              <a:ea typeface="Calibri"/>
              <a:cs typeface="Chalkboard SE Regular"/>
              <a:sym typeface="Calibri"/>
            </a:endParaRP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179518" y="493356"/>
            <a:ext cx="8195700" cy="4261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/>
          <a:p>
            <a:pPr marL="285750" marR="0" lvl="0" indent="-2857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Furniture for a furnished </a:t>
            </a:r>
            <a:r>
              <a:rPr lang="fr-FR" sz="1400" b="0" dirty="0" smtClean="0">
                <a:latin typeface="Georgia"/>
                <a:cs typeface="Georgia"/>
              </a:rPr>
              <a:t>accommodation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 </a:t>
            </a:r>
            <a:r>
              <a:rPr lang="fr-FR" sz="14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must 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comprise</a:t>
            </a:r>
            <a:r>
              <a:rPr lang="fr" sz="1400" b="0" i="0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 </a:t>
            </a:r>
            <a:r>
              <a:rPr lang="fr" sz="1400" b="0" i="0" u="sng" strike="noStrike" cap="none" dirty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the following</a:t>
            </a:r>
            <a:r>
              <a:rPr lang="fr" sz="1400" b="0" i="0" strike="noStrike" cap="none" dirty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 </a:t>
            </a: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items at least:</a:t>
            </a:r>
            <a:endParaRPr sz="1400" b="1" i="0" u="none" strike="noStrike" cap="none" dirty="0">
              <a:solidFill>
                <a:schemeClr val="dk1"/>
              </a:solidFill>
              <a:latin typeface="Georgia"/>
              <a:cs typeface="Georgia"/>
              <a:sym typeface="Calibri"/>
            </a:endParaRPr>
          </a:p>
          <a:p>
            <a:pPr marL="596900" marR="0" lvl="1" indent="-260350" algn="l" rtl="0">
              <a:lnSpc>
                <a:spcPct val="7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-"/>
            </a:pPr>
            <a:r>
              <a:rPr lang="fr" sz="1300" b="0" i="0" u="none" strike="noStrike" cap="none" dirty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Bedding shall include a duvet or </a:t>
            </a:r>
            <a:r>
              <a:rPr lang="fr-FR" sz="13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a </a:t>
            </a:r>
            <a:r>
              <a:rPr lang="fr" sz="13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blanket</a:t>
            </a:r>
            <a:r>
              <a:rPr lang="fr" sz="1300" b="0" i="0" u="none" strike="noStrike" cap="none" dirty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;</a:t>
            </a:r>
            <a:endParaRPr sz="1300" b="1" i="0" u="none" strike="noStrike" cap="none" dirty="0">
              <a:solidFill>
                <a:schemeClr val="dk1"/>
              </a:solidFill>
              <a:latin typeface="Georgia"/>
              <a:cs typeface="Georgia"/>
              <a:sym typeface="Calibri"/>
            </a:endParaRPr>
          </a:p>
          <a:p>
            <a:pPr marL="596900" marR="0" lvl="1" indent="-260350" algn="l" rtl="0">
              <a:lnSpc>
                <a:spcPct val="7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-"/>
            </a:pPr>
            <a:r>
              <a:rPr lang="fr" sz="1300" b="0" i="0" u="none" strike="noStrike" cap="none" dirty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Curtains or window shutters in rooms intended to be used as a bedroom;</a:t>
            </a:r>
            <a:endParaRPr sz="1300" b="1" i="0" u="none" strike="noStrike" cap="none" dirty="0">
              <a:solidFill>
                <a:schemeClr val="dk1"/>
              </a:solidFill>
              <a:latin typeface="Georgia"/>
              <a:cs typeface="Georgia"/>
              <a:sym typeface="Calibri"/>
            </a:endParaRPr>
          </a:p>
          <a:p>
            <a:pPr marL="596900" marR="0" lvl="1" indent="-260350" algn="l" rtl="0">
              <a:lnSpc>
                <a:spcPct val="7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-"/>
            </a:pPr>
            <a:r>
              <a:rPr lang="fr" sz="13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Hotplates;</a:t>
            </a:r>
            <a:endParaRPr sz="1300" b="1" i="0" u="none" strike="noStrike" cap="none" dirty="0">
              <a:solidFill>
                <a:schemeClr val="dk1"/>
              </a:solidFill>
              <a:latin typeface="Georgia"/>
              <a:cs typeface="Georgia"/>
              <a:sym typeface="Calibri"/>
            </a:endParaRPr>
          </a:p>
          <a:p>
            <a:pPr marL="596900" marR="0" lvl="1" indent="-260350" algn="l" rtl="0">
              <a:lnSpc>
                <a:spcPct val="7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-"/>
            </a:pPr>
            <a:r>
              <a:rPr lang="fr" sz="1300" b="0" i="0" u="none" strike="noStrike" cap="none" dirty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Oven or microwave oven;</a:t>
            </a:r>
            <a:endParaRPr sz="1300" b="1" i="0" u="none" strike="noStrike" cap="none" dirty="0">
              <a:solidFill>
                <a:schemeClr val="dk1"/>
              </a:solidFill>
              <a:latin typeface="Georgia"/>
              <a:cs typeface="Georgia"/>
              <a:sym typeface="Calibri"/>
            </a:endParaRPr>
          </a:p>
          <a:p>
            <a:pPr marL="596900" marR="0" lvl="1" indent="-260350" algn="l" rtl="0">
              <a:lnSpc>
                <a:spcPct val="7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-"/>
            </a:pPr>
            <a:r>
              <a:rPr lang="fr" sz="1300" b="0" i="0" u="none" strike="noStrike" cap="none" dirty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Fridge and freezer or, as a minimum, a </a:t>
            </a:r>
            <a:r>
              <a:rPr lang="fr" sz="13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frig</a:t>
            </a:r>
            <a:r>
              <a:rPr lang="fr-FR" sz="13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de</a:t>
            </a:r>
            <a:r>
              <a:rPr lang="fr" sz="13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 </a:t>
            </a:r>
            <a:r>
              <a:rPr lang="fr" sz="1300" b="0" i="0" u="none" strike="noStrike" cap="none" dirty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with a freezer compartment (-6° C);</a:t>
            </a:r>
            <a:endParaRPr sz="1300" b="1" i="0" u="none" strike="noStrike" cap="none" dirty="0">
              <a:solidFill>
                <a:schemeClr val="dk1"/>
              </a:solidFill>
              <a:latin typeface="Georgia"/>
              <a:cs typeface="Georgia"/>
              <a:sym typeface="Calibri"/>
            </a:endParaRPr>
          </a:p>
          <a:p>
            <a:pPr marL="596900" marR="0" lvl="1" indent="-260350" algn="l" rtl="0">
              <a:lnSpc>
                <a:spcPct val="7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-"/>
            </a:pPr>
            <a:r>
              <a:rPr lang="fr" sz="1300" b="0" i="0" u="none" strike="noStrike" cap="none" dirty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Dishes </a:t>
            </a:r>
            <a:r>
              <a:rPr lang="fr-FR" sz="1300" b="0" dirty="0" err="1" smtClean="0">
                <a:latin typeface="Georgia"/>
                <a:cs typeface="Georgia"/>
              </a:rPr>
              <a:t>necessary</a:t>
            </a:r>
            <a:r>
              <a:rPr lang="fr" sz="13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 for </a:t>
            </a:r>
            <a:r>
              <a:rPr lang="fr" sz="1300" b="0" i="0" u="none" strike="noStrike" cap="none" dirty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meals;</a:t>
            </a:r>
            <a:endParaRPr sz="1300" b="1" i="0" u="none" strike="noStrike" cap="none" dirty="0">
              <a:solidFill>
                <a:schemeClr val="dk1"/>
              </a:solidFill>
              <a:latin typeface="Georgia"/>
              <a:cs typeface="Georgia"/>
              <a:sym typeface="Calibri"/>
            </a:endParaRPr>
          </a:p>
          <a:p>
            <a:pPr marL="596900" marR="0" lvl="1" indent="-260350" algn="l" rtl="0">
              <a:lnSpc>
                <a:spcPct val="7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-"/>
            </a:pPr>
            <a:r>
              <a:rPr lang="fr" sz="1300" b="0" i="0" u="none" strike="noStrike" cap="none" dirty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Kitchen utensils;</a:t>
            </a:r>
            <a:endParaRPr sz="1300" b="1" i="0" u="none" strike="noStrike" cap="none" dirty="0">
              <a:solidFill>
                <a:schemeClr val="dk1"/>
              </a:solidFill>
              <a:latin typeface="Georgia"/>
              <a:cs typeface="Georgia"/>
              <a:sym typeface="Calibri"/>
            </a:endParaRPr>
          </a:p>
          <a:p>
            <a:pPr marL="596900" marR="0" lvl="1" indent="-260350" algn="l" rtl="0">
              <a:lnSpc>
                <a:spcPct val="7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-"/>
            </a:pPr>
            <a:r>
              <a:rPr lang="fr" sz="1300" b="0" i="0" u="none" strike="noStrike" cap="none" dirty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Table and chairs;</a:t>
            </a:r>
            <a:endParaRPr sz="1300" b="1" i="0" u="none" strike="noStrike" cap="none" dirty="0">
              <a:solidFill>
                <a:schemeClr val="dk1"/>
              </a:solidFill>
              <a:latin typeface="Georgia"/>
              <a:cs typeface="Georgia"/>
              <a:sym typeface="Calibri"/>
            </a:endParaRPr>
          </a:p>
          <a:p>
            <a:pPr marL="596900" marR="0" lvl="1" indent="-260350" algn="l" rtl="0">
              <a:lnSpc>
                <a:spcPct val="7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-"/>
            </a:pPr>
            <a:r>
              <a:rPr lang="fr" sz="1300" b="0" i="0" u="none" strike="noStrike" cap="none" dirty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Storage shelves;</a:t>
            </a:r>
            <a:endParaRPr sz="1300" b="1" i="0" u="none" strike="noStrike" cap="none" dirty="0">
              <a:solidFill>
                <a:schemeClr val="dk1"/>
              </a:solidFill>
              <a:latin typeface="Georgia"/>
              <a:cs typeface="Georgia"/>
              <a:sym typeface="Calibri"/>
            </a:endParaRPr>
          </a:p>
          <a:p>
            <a:pPr marL="596900" marR="0" lvl="1" indent="-260350" algn="l" rtl="0">
              <a:lnSpc>
                <a:spcPct val="7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-"/>
            </a:pPr>
            <a:r>
              <a:rPr lang="fr" sz="1300" b="0" i="0" u="none" strike="noStrike" cap="none" dirty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Lighting units;</a:t>
            </a:r>
            <a:endParaRPr sz="1300" b="1" i="0" u="none" strike="noStrike" cap="none" dirty="0">
              <a:solidFill>
                <a:schemeClr val="dk1"/>
              </a:solidFill>
              <a:latin typeface="Georgia"/>
              <a:cs typeface="Georgia"/>
              <a:sym typeface="Calibri"/>
            </a:endParaRPr>
          </a:p>
          <a:p>
            <a:pPr marL="596900" marR="0" lvl="1" indent="-260350" algn="l" rtl="0">
              <a:lnSpc>
                <a:spcPct val="7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-"/>
            </a:pPr>
            <a:r>
              <a:rPr lang="fr" sz="1300" b="0" i="0" u="none" strike="noStrike" cap="none" dirty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Housekeeping equipment adapted to the accommodation's features.</a:t>
            </a:r>
            <a:endParaRPr sz="1300" dirty="0">
              <a:latin typeface="Georgia"/>
              <a:cs typeface="Georgia"/>
            </a:endParaRPr>
          </a:p>
          <a:p>
            <a:pPr marL="285750" marR="0" lvl="0" indent="-285750" algn="l" rtl="0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An unfurnished (or empty) </a:t>
            </a:r>
            <a:r>
              <a:rPr lang="fr-FR" sz="1400" b="0" dirty="0" smtClean="0">
                <a:latin typeface="Georgia"/>
                <a:cs typeface="Georgia"/>
              </a:rPr>
              <a:t>accommodation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 </a:t>
            </a:r>
            <a:r>
              <a:rPr lang="fr-FR" sz="1400" b="0" u="sng" dirty="0" err="1" smtClean="0">
                <a:latin typeface="Georgia"/>
                <a:cs typeface="Georgia"/>
              </a:rPr>
              <a:t>may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 </a:t>
            </a: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include a fitted kitchen (with kitchen items and some appliances) but will not include furniture (table/chairs...) nor cooking utensils.</a:t>
            </a:r>
            <a:endParaRPr sz="1400" b="1" i="0" u="none" strike="noStrike" cap="none" dirty="0">
              <a:solidFill>
                <a:schemeClr val="dk1"/>
              </a:solidFill>
              <a:latin typeface="Georgia"/>
              <a:cs typeface="Georgia"/>
              <a:sym typeface="Calibri"/>
            </a:endParaRPr>
          </a:p>
          <a:p>
            <a:pPr marL="285750" marR="0" lvl="0" indent="-285750" algn="l" rtl="0">
              <a:lnSpc>
                <a:spcPct val="7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Minimum surface area, regardless of </a:t>
            </a:r>
            <a:r>
              <a:rPr lang="fr-FR" sz="1400" b="0" dirty="0" smtClean="0">
                <a:latin typeface="Georgia"/>
                <a:cs typeface="Georgia"/>
              </a:rPr>
              <a:t>type of accommodation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 </a:t>
            </a: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= </a:t>
            </a:r>
            <a:endParaRPr sz="1400" b="1" i="0" u="none" strike="noStrike" cap="none" dirty="0">
              <a:solidFill>
                <a:schemeClr val="dk1"/>
              </a:solidFill>
              <a:latin typeface="Georgia"/>
              <a:cs typeface="Georgia"/>
              <a:sym typeface="Calibri"/>
            </a:endParaRPr>
          </a:p>
          <a:p>
            <a:pPr marL="596900" marR="0" lvl="1" indent="-260350" algn="l" rtl="0">
              <a:lnSpc>
                <a:spcPct val="7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-"/>
            </a:pP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9</a:t>
            </a:r>
            <a:r>
              <a:rPr lang="fr-FR" sz="14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 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m² </a:t>
            </a: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for 1 person</a:t>
            </a:r>
            <a:endParaRPr sz="1400" b="1" i="0" u="none" strike="noStrike" cap="none" dirty="0">
              <a:solidFill>
                <a:schemeClr val="dk1"/>
              </a:solidFill>
              <a:latin typeface="Georgia"/>
              <a:cs typeface="Georgia"/>
              <a:sym typeface="Calibri"/>
            </a:endParaRPr>
          </a:p>
          <a:p>
            <a:pPr marL="596900" lvl="1" indent="-260350">
              <a:lnSpc>
                <a:spcPct val="70000"/>
              </a:lnSpc>
              <a:spcBef>
                <a:spcPts val="400"/>
              </a:spcBef>
              <a:buFont typeface="Arial"/>
              <a:buChar char="-"/>
            </a:pP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16 </a:t>
            </a:r>
            <a:r>
              <a:rPr lang="fr" sz="1400" b="0" dirty="0">
                <a:latin typeface="Georgia"/>
                <a:cs typeface="Georgia"/>
              </a:rPr>
              <a:t>m² </a:t>
            </a: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for two 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pe</a:t>
            </a:r>
            <a:r>
              <a:rPr lang="fr-FR" sz="1400" b="0" i="0" u="none" strike="noStrike" cap="none" dirty="0" err="1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rsons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,</a:t>
            </a:r>
            <a:endParaRPr sz="1400" b="1" i="0" u="none" strike="noStrike" cap="none" dirty="0">
              <a:solidFill>
                <a:schemeClr val="dk1"/>
              </a:solidFill>
              <a:latin typeface="Georgia"/>
              <a:cs typeface="Georgia"/>
              <a:sym typeface="Calibri"/>
            </a:endParaRPr>
          </a:p>
          <a:p>
            <a:pPr marL="596900" lvl="1" indent="-260350">
              <a:lnSpc>
                <a:spcPct val="70000"/>
              </a:lnSpc>
              <a:spcBef>
                <a:spcPts val="400"/>
              </a:spcBef>
              <a:buFont typeface="Arial"/>
              <a:buChar char="-"/>
            </a:pP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+ 9 </a:t>
            </a:r>
            <a:r>
              <a:rPr lang="fr" sz="1400" b="0" dirty="0">
                <a:latin typeface="Georgia"/>
                <a:cs typeface="Georgia"/>
              </a:rPr>
              <a:t>m² </a:t>
            </a: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per additional person.</a:t>
            </a:r>
            <a:endParaRPr sz="1400" b="0" i="0" u="none" strike="noStrike" cap="none" dirty="0">
              <a:solidFill>
                <a:schemeClr val="dk1"/>
              </a:solidFill>
              <a:latin typeface="Georgia"/>
              <a:cs typeface="Georgia"/>
              <a:sym typeface="Calibri"/>
            </a:endParaRPr>
          </a:p>
          <a:p>
            <a:pPr marL="285750" marR="0" lvl="0" indent="-285750" algn="l" rtl="0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All </a:t>
            </a:r>
            <a:r>
              <a:rPr lang="fr-FR" sz="1400" b="0" dirty="0" err="1" smtClean="0">
                <a:latin typeface="Georgia"/>
                <a:cs typeface="Georgia"/>
              </a:rPr>
              <a:t>landlo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r</a:t>
            </a:r>
            <a:r>
              <a:rPr lang="fr-FR" sz="14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d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s </a:t>
            </a: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are obliged to provide </a:t>
            </a:r>
            <a:r>
              <a:rPr lang="fr" sz="1400" b="0" i="0" u="sng" strike="noStrike" cap="none" dirty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decent</a:t>
            </a: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 accommodation (meeting minimum surface area and comfort criteria).</a:t>
            </a:r>
            <a:endParaRPr sz="1400" b="0" i="0" u="none" strike="noStrike" cap="none" dirty="0">
              <a:solidFill>
                <a:schemeClr val="dk1"/>
              </a:solidFill>
              <a:latin typeface="Georgia"/>
              <a:cs typeface="Georgia"/>
              <a:sym typeface="Calibri"/>
            </a:endParaRPr>
          </a:p>
        </p:txBody>
      </p:sp>
      <p:pic>
        <p:nvPicPr>
          <p:cNvPr id="4" name="Image 3" descr="18-arrow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251499" y="4794537"/>
            <a:ext cx="814367" cy="257340"/>
          </a:xfrm>
          <a:prstGeom prst="rect">
            <a:avLst/>
          </a:prstGeom>
        </p:spPr>
      </p:pic>
      <p:pic>
        <p:nvPicPr>
          <p:cNvPr id="5" name="Image 4" descr="18-arrow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37" y="4765332"/>
            <a:ext cx="814367" cy="257340"/>
          </a:xfrm>
          <a:prstGeom prst="rect">
            <a:avLst/>
          </a:prstGeom>
        </p:spPr>
      </p:pic>
      <p:pic>
        <p:nvPicPr>
          <p:cNvPr id="6" name="Image 5" descr="iconmonstr-home-5-240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231" y="77829"/>
            <a:ext cx="616076" cy="61607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115292" y="-8038"/>
            <a:ext cx="10243537" cy="7278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1100"/>
              <a:buFont typeface="Calibri"/>
              <a:buNone/>
            </a:pPr>
            <a:r>
              <a:rPr lang="fr" sz="1900" b="1" i="0" u="none" strike="noStrike" cap="none" dirty="0">
                <a:solidFill>
                  <a:srgbClr val="D16207"/>
                </a:solidFill>
                <a:latin typeface="Chalkboard SE Regular"/>
                <a:cs typeface="Chalkboard SE Regular"/>
                <a:sym typeface="Calibri"/>
              </a:rPr>
              <a:t>1.2 </a:t>
            </a:r>
            <a:r>
              <a:rPr lang="fr-FR" sz="1900" b="1" dirty="0" err="1" smtClean="0">
                <a:solidFill>
                  <a:srgbClr val="D16207"/>
                </a:solidFill>
                <a:latin typeface="Chalkboard SE Regular"/>
                <a:cs typeface="Chalkboard SE Regular"/>
              </a:rPr>
              <a:t>Contract</a:t>
            </a:r>
            <a:r>
              <a:rPr lang="fr-FR" sz="1900" b="1" dirty="0" smtClean="0">
                <a:solidFill>
                  <a:srgbClr val="D16207"/>
                </a:solidFill>
                <a:latin typeface="Chalkboard SE Regular"/>
                <a:cs typeface="Chalkboard SE Regular"/>
              </a:rPr>
              <a:t> duration</a:t>
            </a:r>
            <a:r>
              <a:rPr lang="fr" sz="1900" b="1" i="0" u="none" strike="noStrike" cap="none" dirty="0" smtClean="0">
                <a:solidFill>
                  <a:srgbClr val="D16207"/>
                </a:solidFill>
                <a:latin typeface="Chalkboard SE Regular"/>
                <a:cs typeface="Chalkboard SE Regular"/>
                <a:sym typeface="Calibri"/>
              </a:rPr>
              <a:t> </a:t>
            </a:r>
            <a:r>
              <a:rPr lang="fr-FR" sz="1900" b="1" i="0" u="none" strike="noStrike" cap="none" dirty="0" smtClean="0">
                <a:solidFill>
                  <a:srgbClr val="D16207"/>
                </a:solidFill>
                <a:latin typeface="Chalkboard SE Regular"/>
                <a:cs typeface="Chalkboard SE Regular"/>
                <a:sym typeface="Calibri"/>
              </a:rPr>
              <a:t>for</a:t>
            </a:r>
            <a:r>
              <a:rPr lang="fr" sz="1900" b="1" i="0" u="none" strike="noStrike" cap="none" dirty="0" smtClean="0">
                <a:solidFill>
                  <a:srgbClr val="D16207"/>
                </a:solidFill>
                <a:latin typeface="Chalkboard SE Regular"/>
                <a:cs typeface="Chalkboard SE Regular"/>
                <a:sym typeface="Calibri"/>
              </a:rPr>
              <a:t> </a:t>
            </a:r>
            <a:r>
              <a:rPr lang="fr" sz="1900" b="1" i="0" u="none" strike="noStrike" cap="none" dirty="0">
                <a:solidFill>
                  <a:srgbClr val="D16207"/>
                </a:solidFill>
                <a:latin typeface="Chalkboard SE Regular"/>
                <a:cs typeface="Chalkboard SE Regular"/>
                <a:sym typeface="Calibri"/>
              </a:rPr>
              <a:t>furnished or unfurnished </a:t>
            </a:r>
            <a:r>
              <a:rPr lang="fr-FR" sz="1900" b="1" i="0" u="none" strike="noStrike" cap="none" dirty="0" smtClean="0">
                <a:solidFill>
                  <a:srgbClr val="D16207"/>
                </a:solidFill>
                <a:latin typeface="Chalkboard SE Regular"/>
                <a:cs typeface="Chalkboard SE Regular"/>
                <a:sym typeface="Calibri"/>
              </a:rPr>
              <a:t>accommodation</a:t>
            </a:r>
            <a:endParaRPr sz="1900" b="1" i="0" u="none" strike="noStrike" cap="none" dirty="0">
              <a:solidFill>
                <a:srgbClr val="D16207"/>
              </a:solidFill>
              <a:latin typeface="Chalkboard SE Regular"/>
              <a:cs typeface="Chalkboard SE Regular"/>
              <a:sym typeface="Calibri"/>
            </a:endParaRPr>
          </a:p>
        </p:txBody>
      </p:sp>
      <p:graphicFrame>
        <p:nvGraphicFramePr>
          <p:cNvPr id="117" name="Shape 117"/>
          <p:cNvGraphicFramePr/>
          <p:nvPr>
            <p:extLst>
              <p:ext uri="{D42A27DB-BD31-4B8C-83A1-F6EECF244321}">
                <p14:modId xmlns:p14="http://schemas.microsoft.com/office/powerpoint/2010/main" val="18851467"/>
              </p:ext>
            </p:extLst>
          </p:nvPr>
        </p:nvGraphicFramePr>
        <p:xfrm>
          <a:off x="188757" y="611762"/>
          <a:ext cx="7483725" cy="3482628"/>
        </p:xfrm>
        <a:graphic>
          <a:graphicData uri="http://schemas.openxmlformats.org/drawingml/2006/table">
            <a:tbl>
              <a:tblPr firstRow="1" bandRow="1">
                <a:noFill/>
                <a:tableStyleId>{1C7B2214-428E-40D8-ADEB-41FBD7B4956E}</a:tableStyleId>
              </a:tblPr>
              <a:tblGrid>
                <a:gridCol w="2494575"/>
                <a:gridCol w="3024650"/>
                <a:gridCol w="1964500"/>
              </a:tblGrid>
              <a:tr h="48424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68600" marR="68600" marT="34300" marB="34300">
                    <a:solidFill>
                      <a:srgbClr val="D1620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r" sz="1400" u="none" strike="noStrike" cap="none" dirty="0"/>
                        <a:t>Furnished </a:t>
                      </a:r>
                      <a:r>
                        <a:rPr lang="fr" sz="1400" u="none" strike="noStrike" cap="none" dirty="0" smtClean="0"/>
                        <a:t>accom</a:t>
                      </a:r>
                      <a:r>
                        <a:rPr lang="fr-FR" sz="1400" u="none" strike="noStrike" cap="none" dirty="0" smtClean="0"/>
                        <a:t>m</a:t>
                      </a:r>
                      <a:r>
                        <a:rPr lang="fr" sz="1400" u="none" strike="noStrike" cap="none" dirty="0" smtClean="0"/>
                        <a:t>odation </a:t>
                      </a:r>
                      <a:r>
                        <a:rPr lang="fr" sz="1100" u="none" strike="noStrike" cap="none" dirty="0"/>
                        <a:t>(in main residence *)</a:t>
                      </a:r>
                      <a:endParaRPr sz="1400" u="none" strike="noStrike" cap="none" dirty="0"/>
                    </a:p>
                  </a:txBody>
                  <a:tcPr marL="68600" marR="68600" marT="34300" marB="34300">
                    <a:solidFill>
                      <a:srgbClr val="D1620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r" sz="1400" u="none" strike="noStrike" cap="none" dirty="0"/>
                        <a:t>Unfurnished accommodation</a:t>
                      </a:r>
                      <a:endParaRPr sz="1400" u="none" strike="noStrike" cap="none" dirty="0"/>
                    </a:p>
                  </a:txBody>
                  <a:tcPr marL="68600" marR="68600" marT="34300" marB="34300">
                    <a:solidFill>
                      <a:srgbClr val="D16207"/>
                    </a:solidFill>
                  </a:tcPr>
                </a:tc>
              </a:tr>
              <a:tr h="84973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r-FR" sz="1200" u="none" strike="noStrike" cap="none" dirty="0" err="1" smtClean="0">
                          <a:latin typeface="Georgia"/>
                          <a:cs typeface="Georgia"/>
                        </a:rPr>
                        <a:t>Lease</a:t>
                      </a:r>
                      <a:r>
                        <a:rPr lang="fr" sz="1200" u="none" strike="noStrike" cap="none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lang="fr-FR" sz="1200" u="none" strike="noStrike" cap="none" dirty="0" smtClean="0">
                          <a:latin typeface="Georgia"/>
                          <a:cs typeface="Georgia"/>
                        </a:rPr>
                        <a:t>duration</a:t>
                      </a:r>
                      <a:endParaRPr sz="1200" u="none" strike="noStrike" cap="none" dirty="0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r" sz="1200" u="none" strike="noStrike" cap="none" dirty="0">
                          <a:latin typeface="Georgia"/>
                          <a:cs typeface="Georgia"/>
                        </a:rPr>
                        <a:t>1 year, </a:t>
                      </a:r>
                      <a:r>
                        <a:rPr lang="fr-FR" sz="1200" u="none" strike="noStrike" cap="none" dirty="0" err="1" smtClean="0">
                          <a:latin typeface="Georgia"/>
                          <a:cs typeface="Georgia"/>
                        </a:rPr>
                        <a:t>automatically</a:t>
                      </a:r>
                      <a:r>
                        <a:rPr lang="fr" sz="1200" u="none" strike="noStrike" cap="none" dirty="0" smtClean="0">
                          <a:latin typeface="Georgia"/>
                          <a:cs typeface="Georgia"/>
                        </a:rPr>
                        <a:t> renewa</a:t>
                      </a:r>
                      <a:r>
                        <a:rPr lang="fr-FR" sz="1200" u="none" strike="noStrike" cap="none" dirty="0" err="1" smtClean="0">
                          <a:latin typeface="Georgia"/>
                          <a:cs typeface="Georgia"/>
                        </a:rPr>
                        <a:t>ble</a:t>
                      </a:r>
                      <a:endParaRPr sz="1050" u="none" strike="noStrike" cap="none" dirty="0">
                        <a:latin typeface="Georgia"/>
                        <a:cs typeface="Georgia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r" sz="1200" u="none" strike="noStrike" cap="none" dirty="0">
                          <a:latin typeface="Georgia"/>
                          <a:cs typeface="Georgia"/>
                        </a:rPr>
                        <a:t>or 9 months if the tenant has </a:t>
                      </a:r>
                      <a:r>
                        <a:rPr lang="fr" sz="1200" u="none" strike="noStrike" cap="none" dirty="0">
                          <a:solidFill>
                            <a:schemeClr val="dk1"/>
                          </a:solidFill>
                          <a:latin typeface="Georgia"/>
                          <a:cs typeface="Georgia"/>
                        </a:rPr>
                        <a:t>student</a:t>
                      </a:r>
                      <a:r>
                        <a:rPr lang="fr" sz="1200" u="none" strike="noStrike" cap="none" dirty="0">
                          <a:latin typeface="Georgia"/>
                          <a:cs typeface="Georgia"/>
                        </a:rPr>
                        <a:t> status</a:t>
                      </a:r>
                      <a:endParaRPr sz="1050" u="none" strike="noStrike" cap="none" dirty="0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fr" sz="1200" u="none" strike="noStrike" cap="none">
                          <a:latin typeface="Georgia"/>
                          <a:cs typeface="Georgia"/>
                        </a:rPr>
                        <a:t>3 years, automatically renewable</a:t>
                      </a:r>
                      <a:endParaRPr sz="1050" u="none" strike="noStrike" cap="none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 anchor="ctr"/>
                </a:tc>
              </a:tr>
              <a:tr h="64754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r" sz="1200" u="none" strike="noStrike" cap="none">
                          <a:latin typeface="Georgia"/>
                          <a:cs typeface="Georgia"/>
                        </a:rPr>
                        <a:t>Security deposit </a:t>
                      </a:r>
                      <a:endParaRPr sz="1200" u="none" strike="noStrike" cap="none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fr" sz="1200" u="none" strike="noStrike" cap="none">
                          <a:latin typeface="Georgia"/>
                          <a:cs typeface="Georgia"/>
                        </a:rPr>
                        <a:t>2 months rent (excluding charges) maximum</a:t>
                      </a:r>
                      <a:endParaRPr sz="1050" u="none" strike="noStrike" cap="none">
                        <a:latin typeface="Georgia"/>
                        <a:cs typeface="Georgia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200" u="none" strike="noStrike" cap="none">
                        <a:solidFill>
                          <a:srgbClr val="FFC000"/>
                        </a:solidFill>
                        <a:latin typeface="Georgia"/>
                        <a:cs typeface="Georgia"/>
                      </a:endParaRPr>
                    </a:p>
                  </a:txBody>
                  <a:tcPr marL="68600" marR="68600" marT="34300" marB="343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fr" sz="1200" u="none" strike="noStrike" cap="none" dirty="0">
                          <a:latin typeface="Georgia"/>
                          <a:cs typeface="Georgia"/>
                        </a:rPr>
                        <a:t>1 month rent (excluding charges) maximum</a:t>
                      </a:r>
                      <a:endParaRPr sz="1050" u="none" strike="noStrike" cap="none" dirty="0">
                        <a:latin typeface="Georgia"/>
                        <a:cs typeface="Georgia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200" u="none" strike="noStrike" cap="none" dirty="0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 anchor="ctr"/>
                </a:tc>
              </a:tr>
              <a:tr h="64754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r" sz="1200" u="none" strike="noStrike" cap="none" dirty="0">
                          <a:solidFill>
                            <a:schemeClr val="dk1"/>
                          </a:solidFill>
                          <a:latin typeface="Georgia"/>
                          <a:cs typeface="Georgia"/>
                        </a:rPr>
                        <a:t>Prior notice required to terminate the lease </a:t>
                      </a:r>
                      <a:r>
                        <a:rPr lang="fr" sz="1200" b="1" u="none" strike="noStrike" cap="none" dirty="0" smtClean="0">
                          <a:solidFill>
                            <a:schemeClr val="dk1"/>
                          </a:solidFill>
                          <a:latin typeface="Georgia"/>
                          <a:cs typeface="Georgia"/>
                        </a:rPr>
                        <a:t>from owner</a:t>
                      </a:r>
                      <a:endParaRPr sz="1200" b="1" u="none" strike="noStrike" cap="none" dirty="0">
                        <a:solidFill>
                          <a:schemeClr val="dk1"/>
                        </a:solidFill>
                        <a:latin typeface="Georgia"/>
                        <a:cs typeface="Georgia"/>
                      </a:endParaRPr>
                    </a:p>
                  </a:txBody>
                  <a:tcPr marL="68600" marR="68600" marT="34300" marB="343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r-FR" sz="1200" u="none" strike="noStrike" cap="none" dirty="0" err="1" smtClean="0">
                          <a:latin typeface="Georgia"/>
                          <a:cs typeface="Georgia"/>
                        </a:rPr>
                        <a:t>At</a:t>
                      </a:r>
                      <a:r>
                        <a:rPr lang="fr-FR" sz="1200" u="none" strike="noStrike" cap="none" baseline="0" dirty="0" smtClean="0">
                          <a:latin typeface="Georgia"/>
                          <a:cs typeface="Georgia"/>
                        </a:rPr>
                        <a:t> least</a:t>
                      </a:r>
                      <a:r>
                        <a:rPr lang="fr" sz="1200" u="none" strike="noStrike" cap="none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lang="fr" sz="1200" u="none" strike="noStrike" cap="none" dirty="0">
                          <a:latin typeface="Georgia"/>
                          <a:cs typeface="Georgia"/>
                        </a:rPr>
                        <a:t>3 months prior notice before </a:t>
                      </a:r>
                      <a:r>
                        <a:rPr lang="fr" sz="1200" u="none" strike="noStrike" cap="none" dirty="0" smtClean="0">
                          <a:latin typeface="Georgia"/>
                          <a:cs typeface="Georgia"/>
                        </a:rPr>
                        <a:t>the</a:t>
                      </a:r>
                      <a:r>
                        <a:rPr lang="fr-FR" sz="1200" u="none" strike="noStrike" cap="none" baseline="0" dirty="0" smtClean="0">
                          <a:latin typeface="Georgia"/>
                          <a:cs typeface="Georgia"/>
                        </a:rPr>
                        <a:t> end</a:t>
                      </a:r>
                      <a:r>
                        <a:rPr lang="fr" sz="1200" u="none" strike="noStrike" cap="none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lang="fr" sz="1200" u="none" strike="noStrike" cap="none" dirty="0">
                          <a:latin typeface="Georgia"/>
                          <a:cs typeface="Georgia"/>
                        </a:rPr>
                        <a:t>of the lease</a:t>
                      </a:r>
                      <a:endParaRPr sz="1200" u="none" strike="noStrike" cap="none" dirty="0">
                        <a:solidFill>
                          <a:srgbClr val="FFC000"/>
                        </a:solidFill>
                        <a:latin typeface="Georgia"/>
                        <a:cs typeface="Georgia"/>
                      </a:endParaRPr>
                    </a:p>
                  </a:txBody>
                  <a:tcPr marL="68600" marR="68600" marT="34300" marB="343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r" sz="1200" u="none" strike="noStrike" cap="none" dirty="0" smtClean="0">
                          <a:latin typeface="Georgia"/>
                          <a:cs typeface="Georgia"/>
                        </a:rPr>
                        <a:t>A</a:t>
                      </a:r>
                      <a:r>
                        <a:rPr lang="fr-FR" sz="1200" u="none" strike="noStrike" cap="none" dirty="0" err="1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lang="fr-FR" sz="1200" u="none" strike="noStrike" cap="none" baseline="0" dirty="0" smtClean="0">
                          <a:latin typeface="Georgia"/>
                          <a:cs typeface="Georgia"/>
                        </a:rPr>
                        <a:t> least</a:t>
                      </a:r>
                      <a:r>
                        <a:rPr lang="fr" sz="1200" u="none" strike="noStrike" cap="none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lang="fr" sz="1200" u="none" strike="noStrike" cap="none" dirty="0">
                          <a:latin typeface="Georgia"/>
                          <a:cs typeface="Georgia"/>
                        </a:rPr>
                        <a:t>6 months prior notice before the </a:t>
                      </a:r>
                      <a:r>
                        <a:rPr lang="fr-FR" sz="1200" u="none" strike="noStrike" cap="none" dirty="0" smtClean="0">
                          <a:latin typeface="Georgia"/>
                          <a:cs typeface="Georgia"/>
                        </a:rPr>
                        <a:t>end</a:t>
                      </a:r>
                      <a:r>
                        <a:rPr lang="fr" sz="1200" u="none" strike="noStrike" cap="none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lang="fr" sz="1200" u="none" strike="noStrike" cap="none" dirty="0">
                          <a:latin typeface="Georgia"/>
                          <a:cs typeface="Georgia"/>
                        </a:rPr>
                        <a:t>of the lease</a:t>
                      </a:r>
                      <a:endParaRPr sz="1200" u="none" strike="noStrike" cap="none" dirty="0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 anchor="ctr"/>
                </a:tc>
              </a:tr>
              <a:tr h="84249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r" sz="1200" u="none" strike="noStrike" cap="none" dirty="0">
                          <a:solidFill>
                            <a:schemeClr val="dk1"/>
                          </a:solidFill>
                          <a:latin typeface="Georgia"/>
                          <a:cs typeface="Georgia"/>
                        </a:rPr>
                        <a:t>Prior notice required to terminate the lease </a:t>
                      </a:r>
                      <a:r>
                        <a:rPr lang="fr" sz="1200" b="1" u="none" strike="noStrike" cap="none" dirty="0" smtClean="0">
                          <a:solidFill>
                            <a:schemeClr val="dk1"/>
                          </a:solidFill>
                          <a:latin typeface="Georgia"/>
                          <a:cs typeface="Georgia"/>
                        </a:rPr>
                        <a:t>from tenant</a:t>
                      </a:r>
                      <a:endParaRPr sz="1200" b="1" u="none" strike="noStrike" cap="none" dirty="0">
                        <a:solidFill>
                          <a:schemeClr val="dk1"/>
                        </a:solidFill>
                        <a:latin typeface="Georgia"/>
                        <a:cs typeface="Georgia"/>
                      </a:endParaRPr>
                    </a:p>
                  </a:txBody>
                  <a:tcPr marL="68600" marR="68600" marT="34300" marB="343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r-FR" sz="1200" u="none" strike="noStrike" cap="none" dirty="0" err="1" smtClean="0">
                          <a:latin typeface="Georgia"/>
                          <a:cs typeface="Georgia"/>
                        </a:rPr>
                        <a:t>At</a:t>
                      </a:r>
                      <a:r>
                        <a:rPr lang="fr-FR" sz="1200" u="none" strike="noStrike" cap="none" baseline="0" dirty="0" smtClean="0">
                          <a:latin typeface="Georgia"/>
                          <a:cs typeface="Georgia"/>
                        </a:rPr>
                        <a:t> least </a:t>
                      </a:r>
                      <a:r>
                        <a:rPr lang="fr" sz="1200" u="none" strike="noStrike" cap="none" dirty="0" smtClean="0">
                          <a:latin typeface="Georgia"/>
                          <a:cs typeface="Georgia"/>
                        </a:rPr>
                        <a:t>1 month </a:t>
                      </a:r>
                      <a:r>
                        <a:rPr lang="fr" sz="1200" u="none" strike="noStrike" cap="none" dirty="0">
                          <a:latin typeface="Georgia"/>
                          <a:cs typeface="Georgia"/>
                        </a:rPr>
                        <a:t>prior notice </a:t>
                      </a:r>
                      <a:r>
                        <a:rPr lang="fr" sz="1200" u="none" strike="noStrike" cap="none" dirty="0" smtClean="0">
                          <a:latin typeface="Georgia"/>
                          <a:cs typeface="Georgia"/>
                        </a:rPr>
                        <a:t>before</a:t>
                      </a:r>
                      <a:r>
                        <a:rPr lang="fr-FR" sz="1200" u="none" strike="noStrike" cap="none" dirty="0" smtClean="0">
                          <a:latin typeface="Georgia"/>
                          <a:cs typeface="Georgia"/>
                        </a:rPr>
                        <a:t> the </a:t>
                      </a:r>
                      <a:r>
                        <a:rPr lang="fr-FR" sz="1200" u="none" strike="noStrike" cap="none" dirty="0" err="1" smtClean="0">
                          <a:latin typeface="Georgia"/>
                          <a:cs typeface="Georgia"/>
                        </a:rPr>
                        <a:t>departure</a:t>
                      </a:r>
                      <a:endParaRPr sz="1200" u="none" strike="noStrike" cap="none" dirty="0">
                        <a:solidFill>
                          <a:srgbClr val="FFC000"/>
                        </a:solidFill>
                        <a:latin typeface="Georgia"/>
                        <a:cs typeface="Georgia"/>
                      </a:endParaRPr>
                    </a:p>
                  </a:txBody>
                  <a:tcPr marL="68600" marR="68600" marT="34300" marB="343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r" sz="1200" u="none" strike="noStrike" cap="none" dirty="0">
                          <a:latin typeface="Georgia"/>
                          <a:cs typeface="Georgia"/>
                        </a:rPr>
                        <a:t>1 to 3 months prior notice before departure (depending on conditions)</a:t>
                      </a:r>
                      <a:endParaRPr sz="1200" u="none" strike="noStrike" cap="none" dirty="0">
                        <a:latin typeface="Georgia"/>
                        <a:cs typeface="Georgia"/>
                      </a:endParaRPr>
                    </a:p>
                  </a:txBody>
                  <a:tcPr marL="68600" marR="68600" marT="34300" marB="34300" anchor="ctr"/>
                </a:tc>
              </a:tr>
            </a:tbl>
          </a:graphicData>
        </a:graphic>
      </p:graphicFrame>
      <p:sp>
        <p:nvSpPr>
          <p:cNvPr id="118" name="Shape 118"/>
          <p:cNvSpPr txBox="1"/>
          <p:nvPr/>
        </p:nvSpPr>
        <p:spPr>
          <a:xfrm>
            <a:off x="795355" y="4205985"/>
            <a:ext cx="7907930" cy="5593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/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1200"/>
            </a:pPr>
            <a:r>
              <a:rPr lang="fr" sz="1300" b="1" i="0" u="none" strike="noStrike" cap="none" dirty="0" smtClean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If </a:t>
            </a:r>
            <a:r>
              <a:rPr lang="fr" sz="1300" b="1" i="0" u="none" strike="noStrike" cap="none" dirty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you come for a shorter stay, other short-term rental solutions exist </a:t>
            </a:r>
            <a:r>
              <a:rPr lang="fr" sz="1300" b="1" i="0" u="none" strike="noStrike" cap="none" dirty="0" smtClean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(</a:t>
            </a:r>
            <a:r>
              <a:rPr lang="fr-FR" sz="1300" b="1" dirty="0" smtClean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short-</a:t>
            </a:r>
            <a:r>
              <a:rPr lang="fr-FR" sz="1300" b="1" dirty="0" err="1" smtClean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term</a:t>
            </a:r>
            <a:r>
              <a:rPr lang="fr-FR" sz="1300" b="1" dirty="0" smtClean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sz="1300" b="1" i="0" u="none" strike="noStrike" cap="none" dirty="0" smtClean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agreement</a:t>
            </a:r>
            <a:r>
              <a:rPr lang="fr-FR" sz="1300" b="1" i="0" u="none" strike="noStrike" cap="none" dirty="0" smtClean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 (</a:t>
            </a:r>
            <a:r>
              <a:rPr lang="fr-FR" sz="1300" b="1" i="0" u="none" strike="noStrike" cap="none" dirty="0" err="1" smtClean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specific</a:t>
            </a:r>
            <a:r>
              <a:rPr lang="fr-FR" sz="1300" b="1" i="0" u="none" strike="noStrike" cap="none" dirty="0" smtClean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 dates)</a:t>
            </a:r>
            <a:r>
              <a:rPr lang="fr" sz="1300" b="1" i="0" u="none" strike="noStrike" cap="none" dirty="0" smtClean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, </a:t>
            </a:r>
            <a:r>
              <a:rPr lang="fr" sz="1300" b="1" i="0" u="none" strike="noStrike" cap="none" dirty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temporary residence, </a:t>
            </a:r>
            <a:r>
              <a:rPr lang="fr" sz="1300" b="1" i="0" u="none" strike="noStrike" cap="none" dirty="0" smtClean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touris</a:t>
            </a:r>
            <a:r>
              <a:rPr lang="fr-FR" sz="1300" b="1" i="0" u="none" strike="noStrike" cap="none" dirty="0" err="1" smtClean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t</a:t>
            </a:r>
            <a:r>
              <a:rPr lang="fr-FR" sz="1300" b="1" i="0" u="none" strike="noStrike" cap="none" dirty="0" smtClean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 accommodation</a:t>
            </a:r>
            <a:r>
              <a:rPr lang="fr" sz="1300" b="1" i="0" u="none" strike="noStrike" cap="none" dirty="0" smtClean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...). </a:t>
            </a:r>
            <a:endParaRPr lang="fr-FR" sz="1300" b="1" i="0" u="none" strike="noStrike" cap="none" dirty="0" smtClean="0">
              <a:solidFill>
                <a:srgbClr val="D16207"/>
              </a:solidFill>
              <a:latin typeface="Georgia"/>
              <a:ea typeface="Calibri"/>
              <a:cs typeface="Georgia"/>
              <a:sym typeface="Calibri"/>
            </a:endParaRPr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1200"/>
            </a:pPr>
            <a:r>
              <a:rPr lang="fr" sz="1300" b="1" i="0" u="none" strike="noStrike" cap="none" dirty="0" smtClean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Contractual terms</a:t>
            </a:r>
            <a:r>
              <a:rPr lang="fr-FR" sz="1300" b="1" i="0" u="none" strike="noStrike" cap="none" dirty="0" smtClean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 &amp; conditions</a:t>
            </a:r>
            <a:r>
              <a:rPr lang="fr" sz="1300" b="1" i="0" u="none" strike="noStrike" cap="none" dirty="0" smtClean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sz="1300" b="1" i="0" u="none" strike="noStrike" cap="none" dirty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may differ from the above.</a:t>
            </a:r>
            <a:endParaRPr sz="1300" b="1" i="0" u="none" strike="noStrike" cap="none" dirty="0">
              <a:solidFill>
                <a:srgbClr val="D16207"/>
              </a:solidFill>
              <a:latin typeface="Georgia"/>
              <a:ea typeface="Calibri"/>
              <a:cs typeface="Georgia"/>
              <a:sym typeface="Calibri"/>
            </a:endParaRPr>
          </a:p>
        </p:txBody>
      </p:sp>
      <p:pic>
        <p:nvPicPr>
          <p:cNvPr id="6" name="Image 5" descr="7-arrow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757" y="4162741"/>
            <a:ext cx="606598" cy="529560"/>
          </a:xfrm>
          <a:prstGeom prst="rect">
            <a:avLst/>
          </a:prstGeom>
        </p:spPr>
      </p:pic>
      <p:pic>
        <p:nvPicPr>
          <p:cNvPr id="7" name="Image 6" descr="18-arrow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251499" y="4794537"/>
            <a:ext cx="814367" cy="257340"/>
          </a:xfrm>
          <a:prstGeom prst="rect">
            <a:avLst/>
          </a:prstGeom>
        </p:spPr>
      </p:pic>
      <p:pic>
        <p:nvPicPr>
          <p:cNvPr id="9" name="Image 8" descr="18-arrow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37" y="4765332"/>
            <a:ext cx="814367" cy="257340"/>
          </a:xfrm>
          <a:prstGeom prst="rect">
            <a:avLst/>
          </a:prstGeom>
        </p:spPr>
      </p:pic>
      <p:pic>
        <p:nvPicPr>
          <p:cNvPr id="10" name="Image 9" descr="iconmonstr-home-5-240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5209" y="77829"/>
            <a:ext cx="616076" cy="61607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/>
        </p:nvSpPr>
        <p:spPr>
          <a:xfrm>
            <a:off x="250433" y="190995"/>
            <a:ext cx="7807037" cy="3924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fr" sz="2100" b="1" i="0" u="none" strike="noStrike" cap="none" dirty="0" smtClean="0">
                <a:solidFill>
                  <a:srgbClr val="D16207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1.</a:t>
            </a:r>
            <a:r>
              <a:rPr lang="fr-FR" sz="2100" b="1" i="0" u="none" strike="noStrike" cap="none" dirty="0" smtClean="0">
                <a:solidFill>
                  <a:srgbClr val="D16207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3</a:t>
            </a:r>
            <a:r>
              <a:rPr lang="fr" sz="2100" b="1" i="0" u="none" strike="noStrike" cap="none" dirty="0" smtClean="0">
                <a:solidFill>
                  <a:srgbClr val="D16207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 </a:t>
            </a:r>
            <a:r>
              <a:rPr lang="fr" sz="2100" b="1" i="0" u="none" strike="noStrike" cap="none" dirty="0">
                <a:solidFill>
                  <a:srgbClr val="D16207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Location</a:t>
            </a:r>
            <a:endParaRPr sz="1100" b="0" i="0" u="none" strike="noStrike" cap="none" dirty="0">
              <a:solidFill>
                <a:srgbClr val="D16207"/>
              </a:solidFill>
              <a:latin typeface="Chalkboard SE Regular"/>
              <a:cs typeface="Chalkboard SE Regular"/>
              <a:sym typeface="Arial"/>
            </a:endParaRPr>
          </a:p>
        </p:txBody>
      </p:sp>
      <p:sp>
        <p:nvSpPr>
          <p:cNvPr id="132" name="Shape 132"/>
          <p:cNvSpPr txBox="1"/>
          <p:nvPr/>
        </p:nvSpPr>
        <p:spPr>
          <a:xfrm>
            <a:off x="250433" y="735913"/>
            <a:ext cx="7957603" cy="243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The location of your home is an important criterion and requires answering 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few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questions related to your 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lifestyle: </a:t>
            </a:r>
            <a:endParaRPr sz="1100" b="0" i="0" u="none" strike="noStrike" cap="none" dirty="0">
              <a:solidFill>
                <a:srgbClr val="000000"/>
              </a:solidFill>
              <a:latin typeface="Georgia"/>
              <a:cs typeface="Georgia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Georgia"/>
              <a:ea typeface="Calibri"/>
              <a:cs typeface="Georgia"/>
              <a:sym typeface="Calibri"/>
            </a:endParaRPr>
          </a:p>
          <a:p>
            <a:pPr marL="215900" marR="0" lvl="0" indent="-215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-"/>
            </a:pP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Do I prefer to live close to my workplace?</a:t>
            </a:r>
            <a:endParaRPr sz="1100" b="0" i="0" u="none" strike="noStrike" cap="none" dirty="0">
              <a:solidFill>
                <a:srgbClr val="000000"/>
              </a:solidFill>
              <a:latin typeface="Georgia"/>
              <a:cs typeface="Georgia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Georgia"/>
              <a:ea typeface="Calibri"/>
              <a:cs typeface="Georgia"/>
              <a:sym typeface="Calibri"/>
            </a:endParaRPr>
          </a:p>
          <a:p>
            <a:pPr marL="215900" marR="0" lvl="0" indent="-215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-"/>
            </a:pP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Do I prefer to live in the city centre, </a:t>
            </a:r>
            <a:r>
              <a:rPr lang="fr-FR" sz="14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do I 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prefer </a:t>
            </a: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entertainment, sports 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and </a:t>
            </a: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cultural facilities...?</a:t>
            </a:r>
            <a:endParaRPr sz="1100" b="0" i="0" u="none" strike="noStrike" cap="none" dirty="0">
              <a:solidFill>
                <a:srgbClr val="000000"/>
              </a:solidFill>
              <a:latin typeface="Georgia"/>
              <a:cs typeface="Georgia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Georgia"/>
              <a:ea typeface="Calibri"/>
              <a:cs typeface="Georgia"/>
              <a:sym typeface="Calibri"/>
            </a:endParaRPr>
          </a:p>
          <a:p>
            <a:pPr marL="215900" marR="0" lvl="0" indent="-215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-"/>
            </a:pP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Do I want to 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live </a:t>
            </a:r>
            <a:r>
              <a:rPr lang="fr-FR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near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public 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transport</a:t>
            </a:r>
            <a:r>
              <a:rPr lang="fr-FR" sz="14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s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, </a:t>
            </a: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shops...? </a:t>
            </a:r>
            <a:endParaRPr sz="1100" b="0" i="0" u="none" strike="noStrike" cap="none" dirty="0">
              <a:solidFill>
                <a:srgbClr val="000000"/>
              </a:solidFill>
              <a:latin typeface="Georgia"/>
              <a:cs typeface="Georgia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Georgia"/>
              <a:ea typeface="Calibri"/>
              <a:cs typeface="Georgia"/>
              <a:sym typeface="Calibri"/>
            </a:endParaRPr>
          </a:p>
          <a:p>
            <a:pPr marL="215900" marR="0" lvl="0" indent="-215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-"/>
            </a:pP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Is the location of 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the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housing important </a:t>
            </a:r>
            <a:r>
              <a:rPr lang="fr-FR" sz="1400" b="0" i="0" u="none" strike="noStrike" cap="none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according</a:t>
            </a:r>
            <a:r>
              <a:rPr lang="fr-FR" sz="14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to </a:t>
            </a: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my 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favorite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mode of travel (walking, cycling, </a:t>
            </a:r>
            <a:r>
              <a:rPr lang="fr-FR" sz="14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car/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carpooling</a:t>
            </a: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...)?</a:t>
            </a:r>
            <a:endParaRPr sz="1100" b="0" i="0" u="none" strike="noStrike" cap="none" dirty="0">
              <a:solidFill>
                <a:srgbClr val="000000"/>
              </a:solidFill>
              <a:latin typeface="Georgia"/>
              <a:cs typeface="Georgia"/>
              <a:sym typeface="Arial"/>
            </a:endParaRPr>
          </a:p>
          <a:p>
            <a:pPr marL="215900" marR="0" lvl="0" indent="-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15900" marR="0" lvl="0" indent="-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15900" marR="0" lvl="0" indent="-215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-"/>
            </a:pP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15900" marR="0" lvl="0" indent="-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Shape 134"/>
          <p:cNvSpPr txBox="1"/>
          <p:nvPr/>
        </p:nvSpPr>
        <p:spPr>
          <a:xfrm>
            <a:off x="821102" y="3657200"/>
            <a:ext cx="7501800" cy="79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 dirty="0" err="1" smtClean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Please</a:t>
            </a:r>
            <a:r>
              <a:rPr lang="fr-FR" b="1" dirty="0" smtClean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b="1" dirty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n</a:t>
            </a:r>
            <a:r>
              <a:rPr lang="fr" b="1" dirty="0" smtClean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ote </a:t>
            </a:r>
            <a:r>
              <a:rPr lang="fr" b="1" dirty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that </a:t>
            </a:r>
            <a:r>
              <a:rPr lang="fr-FR" b="1" dirty="0" smtClean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the </a:t>
            </a:r>
            <a:r>
              <a:rPr lang="fr" b="1" dirty="0" smtClean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enrolment </a:t>
            </a:r>
            <a:r>
              <a:rPr lang="fr" b="1" dirty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in a </a:t>
            </a:r>
            <a:r>
              <a:rPr lang="fr" b="1" u="sng" dirty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public</a:t>
            </a:r>
            <a:r>
              <a:rPr lang="fr" b="1" dirty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 school is carried out </a:t>
            </a:r>
            <a:r>
              <a:rPr lang="fr" b="1" dirty="0" smtClean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according</a:t>
            </a:r>
            <a:r>
              <a:rPr lang="fr-FR" b="1" dirty="0" err="1" smtClean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ly</a:t>
            </a:r>
            <a:r>
              <a:rPr lang="fr" b="1" dirty="0" smtClean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b="1" dirty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to your place of residence. Your children will be educated in one of the schools located in your </a:t>
            </a:r>
            <a:r>
              <a:rPr lang="fr-FR" b="1" dirty="0" smtClean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district</a:t>
            </a:r>
            <a:r>
              <a:rPr lang="fr" b="1" dirty="0" smtClean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b="1" dirty="0">
                <a:solidFill>
                  <a:srgbClr val="D16207"/>
                </a:solidFill>
                <a:latin typeface="Georgia"/>
                <a:ea typeface="Calibri"/>
                <a:cs typeface="Georgia"/>
                <a:sym typeface="Calibri"/>
              </a:rPr>
              <a:t>or neighbourhood.</a:t>
            </a:r>
            <a:endParaRPr b="1" dirty="0">
              <a:solidFill>
                <a:srgbClr val="D16207"/>
              </a:solidFill>
              <a:latin typeface="Georgia"/>
              <a:cs typeface="Georgia"/>
            </a:endParaRPr>
          </a:p>
        </p:txBody>
      </p:sp>
      <p:pic>
        <p:nvPicPr>
          <p:cNvPr id="6" name="Image 5" descr="7-arrow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434" y="3657200"/>
            <a:ext cx="606598" cy="529560"/>
          </a:xfrm>
          <a:prstGeom prst="rect">
            <a:avLst/>
          </a:prstGeom>
        </p:spPr>
      </p:pic>
      <p:pic>
        <p:nvPicPr>
          <p:cNvPr id="7" name="Image 6" descr="18-arrow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251499" y="4794537"/>
            <a:ext cx="814367" cy="257340"/>
          </a:xfrm>
          <a:prstGeom prst="rect">
            <a:avLst/>
          </a:prstGeom>
        </p:spPr>
      </p:pic>
      <p:pic>
        <p:nvPicPr>
          <p:cNvPr id="8" name="Image 7" descr="18-arrow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37" y="4765332"/>
            <a:ext cx="814367" cy="257340"/>
          </a:xfrm>
          <a:prstGeom prst="rect">
            <a:avLst/>
          </a:prstGeom>
        </p:spPr>
      </p:pic>
      <p:pic>
        <p:nvPicPr>
          <p:cNvPr id="9" name="Image 8" descr="iconmonstr-home-5-240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231" y="77829"/>
            <a:ext cx="616076" cy="61607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body" idx="2"/>
          </p:nvPr>
        </p:nvSpPr>
        <p:spPr>
          <a:xfrm>
            <a:off x="166500" y="692797"/>
            <a:ext cx="7886700" cy="4236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177800" indent="-171450">
              <a:lnSpc>
                <a:spcPct val="80000"/>
              </a:lnSpc>
              <a:spcBef>
                <a:spcPts val="0"/>
              </a:spcBef>
              <a:buSzPts val="1500"/>
            </a:pPr>
            <a:r>
              <a:rPr lang="fr" sz="1400" b="1" dirty="0">
                <a:solidFill>
                  <a:schemeClr val="tx1"/>
                </a:solidFill>
                <a:latin typeface="Georgia"/>
                <a:cs typeface="Georgia"/>
              </a:rPr>
              <a:t>Short-term and furnished housing are usually more expensive.</a:t>
            </a:r>
          </a:p>
          <a:p>
            <a:pPr marL="635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endParaRPr lang="fr-FR" sz="1400" dirty="0" smtClean="0">
              <a:latin typeface="Georgia"/>
              <a:cs typeface="Georgia"/>
            </a:endParaRPr>
          </a:p>
          <a:p>
            <a:pPr marL="177800" marR="0" lvl="0" indent="-1714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fr" sz="1400" dirty="0" smtClean="0">
                <a:latin typeface="Georgia"/>
                <a:cs typeface="Georgia"/>
              </a:rPr>
              <a:t>More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 </a:t>
            </a: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generally, </a:t>
            </a:r>
            <a:r>
              <a:rPr lang="fr-FR" sz="1400" dirty="0" smtClean="0">
                <a:latin typeface="Georgia"/>
                <a:cs typeface="Georgia"/>
              </a:rPr>
              <a:t>landlord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s </a:t>
            </a: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and real estate agencies 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require </a:t>
            </a: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the tenant's 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income</a:t>
            </a:r>
            <a:r>
              <a:rPr lang="fr-FR" sz="14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 to</a:t>
            </a:r>
            <a:r>
              <a:rPr lang="fr-FR" sz="1400" dirty="0" smtClean="0">
                <a:latin typeface="Georgia"/>
                <a:cs typeface="Georgia"/>
              </a:rPr>
              <a:t> 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be </a:t>
            </a: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at least 3 times the rental amount. </a:t>
            </a:r>
            <a:endParaRPr sz="1400" b="0" i="0" u="none" strike="noStrike" cap="none" dirty="0">
              <a:solidFill>
                <a:schemeClr val="dk1"/>
              </a:solidFill>
              <a:latin typeface="Georgia"/>
              <a:cs typeface="Georgia"/>
              <a:sym typeface="Calibri"/>
            </a:endParaRPr>
          </a:p>
          <a:p>
            <a:pPr marL="177800" marR="0" lvl="0" indent="-171450" algn="l" rtl="0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Budget for your housing according to your financial status: </a:t>
            </a:r>
            <a:endParaRPr sz="1400" b="0" i="0" u="none" strike="noStrike" cap="none" dirty="0">
              <a:solidFill>
                <a:schemeClr val="dk1"/>
              </a:solidFill>
              <a:latin typeface="Georgia"/>
              <a:cs typeface="Georgia"/>
              <a:sym typeface="Calibri"/>
            </a:endParaRPr>
          </a:p>
          <a:p>
            <a:pPr marL="863600" marR="0" lvl="2" indent="-1778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✓"/>
            </a:pP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Security deposit: 1 to 2 months rent depending on the type of accommodation</a:t>
            </a:r>
            <a:endParaRPr sz="1400" b="0" i="0" u="none" strike="noStrike" cap="none" dirty="0">
              <a:solidFill>
                <a:schemeClr val="dk1"/>
              </a:solidFill>
              <a:latin typeface="Georgia"/>
              <a:cs typeface="Georgia"/>
              <a:sym typeface="Calibri"/>
            </a:endParaRPr>
          </a:p>
          <a:p>
            <a:pPr marL="863600" marR="0" lvl="2" indent="-1778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✓"/>
            </a:pPr>
            <a:r>
              <a:rPr lang="fr-FR" sz="14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The 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1st month’s</a:t>
            </a:r>
            <a:r>
              <a:rPr lang="fr-FR" sz="14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 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rent</a:t>
            </a:r>
            <a:r>
              <a:rPr lang="fr-FR" sz="14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 </a:t>
            </a:r>
            <a:r>
              <a:rPr lang="fr-FR" sz="1400" b="0" i="0" u="none" strike="noStrike" cap="none" dirty="0" err="1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is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 </a:t>
            </a: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to be paid upon arrival and </a:t>
            </a:r>
            <a:r>
              <a:rPr lang="fr-FR" sz="1400" b="0" i="0" u="none" strike="noStrike" cap="none" dirty="0" err="1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then</a:t>
            </a:r>
            <a:r>
              <a:rPr lang="fr-FR" sz="14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 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always </a:t>
            </a: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at the beginning of the following month</a:t>
            </a:r>
            <a:endParaRPr sz="1400" b="0" i="0" u="none" strike="noStrike" cap="none" dirty="0">
              <a:solidFill>
                <a:schemeClr val="dk1"/>
              </a:solidFill>
              <a:latin typeface="Georgia"/>
              <a:cs typeface="Georgia"/>
              <a:sym typeface="Calibri"/>
            </a:endParaRPr>
          </a:p>
          <a:p>
            <a:pPr marL="863600" marR="0" lvl="2" indent="-1778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✓"/>
            </a:pP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Home insurance</a:t>
            </a:r>
            <a:endParaRPr sz="1400" b="0" i="0" u="none" strike="noStrike" cap="none" dirty="0">
              <a:solidFill>
                <a:schemeClr val="dk1"/>
              </a:solidFill>
              <a:latin typeface="Georgia"/>
              <a:cs typeface="Georgia"/>
              <a:sym typeface="Calibri"/>
            </a:endParaRPr>
          </a:p>
          <a:p>
            <a:pPr marL="863600" marR="0" lvl="2" indent="-1778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✓"/>
            </a:pPr>
            <a:r>
              <a:rPr lang="fr-FR" sz="1400" dirty="0" err="1" smtClean="0">
                <a:latin typeface="Georgia"/>
                <a:cs typeface="Georgia"/>
              </a:rPr>
              <a:t>Moving</a:t>
            </a:r>
            <a:r>
              <a:rPr lang="fr-FR" sz="1400" dirty="0" smtClean="0">
                <a:latin typeface="Georgia"/>
                <a:cs typeface="Georgia"/>
              </a:rPr>
              <a:t> </a:t>
            </a:r>
            <a:r>
              <a:rPr lang="fr-FR" sz="1400" dirty="0" err="1" smtClean="0">
                <a:latin typeface="Georgia"/>
                <a:cs typeface="Georgia"/>
              </a:rPr>
              <a:t>expenses</a:t>
            </a:r>
            <a:endParaRPr sz="1400" b="0" i="0" u="none" strike="noStrike" cap="none" dirty="0">
              <a:solidFill>
                <a:schemeClr val="dk1"/>
              </a:solidFill>
              <a:latin typeface="Georgia"/>
              <a:cs typeface="Georgia"/>
              <a:sym typeface="Calibri"/>
            </a:endParaRPr>
          </a:p>
          <a:p>
            <a:pPr marL="863600" marR="0" lvl="2" indent="-1778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✓"/>
            </a:pP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Real estate agency fees (limited by law and location)</a:t>
            </a:r>
            <a:endParaRPr sz="1400" b="0" i="0" u="none" strike="noStrike" cap="none" dirty="0">
              <a:solidFill>
                <a:schemeClr val="dk1"/>
              </a:solidFill>
              <a:latin typeface="Georgia"/>
              <a:cs typeface="Georgia"/>
              <a:sym typeface="Calibri"/>
            </a:endParaRPr>
          </a:p>
          <a:p>
            <a:pPr marL="863600" marR="0" lvl="2" indent="-1778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✓"/>
            </a:pP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Costs of setting up telephone line/internet </a:t>
            </a:r>
            <a:endParaRPr sz="1400" b="0" i="0" u="none" strike="noStrike" cap="none" dirty="0">
              <a:solidFill>
                <a:schemeClr val="dk1"/>
              </a:solidFill>
              <a:latin typeface="Georgia"/>
              <a:cs typeface="Georgia"/>
              <a:sym typeface="Calibri"/>
            </a:endParaRPr>
          </a:p>
          <a:p>
            <a:pPr marL="863600" marR="0" lvl="2" indent="-1778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✓"/>
            </a:pP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Water, gas, and electricity 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s</a:t>
            </a:r>
            <a:r>
              <a:rPr lang="fr-FR" sz="1400" b="0" i="0" u="none" strike="noStrike" cap="none" dirty="0" err="1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ubscription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 </a:t>
            </a:r>
            <a:r>
              <a:rPr lang="fr-FR" sz="1400" dirty="0" err="1" smtClean="0">
                <a:latin typeface="Georgia"/>
                <a:cs typeface="Georgia"/>
              </a:rPr>
              <a:t>fees</a:t>
            </a:r>
            <a:endParaRPr sz="1400" b="0" i="0" u="none" strike="noStrike" cap="none" dirty="0">
              <a:solidFill>
                <a:schemeClr val="dk1"/>
              </a:solidFill>
              <a:latin typeface="Georgia"/>
              <a:cs typeface="Georgia"/>
              <a:sym typeface="Calibri"/>
            </a:endParaRPr>
          </a:p>
          <a:p>
            <a:pPr marL="177800" marR="0" lvl="1" indent="-171450" algn="l" rtl="0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Budget for monthly charges depending on the situation: rental </a:t>
            </a:r>
            <a:r>
              <a:rPr lang="fr-FR" sz="1400" dirty="0" err="1" smtClean="0">
                <a:latin typeface="Georgia"/>
                <a:cs typeface="Georgia"/>
              </a:rPr>
              <a:t>costs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, </a:t>
            </a: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electricity, gas, </a:t>
            </a:r>
            <a:r>
              <a:rPr lang="fr-FR" sz="1400" dirty="0" err="1" smtClean="0">
                <a:latin typeface="Georgia"/>
                <a:cs typeface="Georgia"/>
              </a:rPr>
              <a:t>costs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 </a:t>
            </a: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for maintenance of the premises... Think about asking the </a:t>
            </a:r>
            <a:r>
              <a:rPr lang="fr-FR" sz="1400" dirty="0" smtClean="0">
                <a:latin typeface="Georgia"/>
                <a:cs typeface="Georgia"/>
              </a:rPr>
              <a:t>landlord about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 </a:t>
            </a: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the usual amount of 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these</a:t>
            </a:r>
            <a:r>
              <a:rPr lang="fr-FR" sz="14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 </a:t>
            </a:r>
            <a:r>
              <a:rPr lang="fr-FR" sz="1400" dirty="0" err="1" smtClean="0">
                <a:latin typeface="Georgia"/>
                <a:cs typeface="Georgia"/>
              </a:rPr>
              <a:t>costs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.</a:t>
            </a:r>
            <a:endParaRPr sz="1400" b="0" i="0" u="none" strike="noStrike" cap="none" dirty="0">
              <a:solidFill>
                <a:schemeClr val="dk1"/>
              </a:solidFill>
              <a:latin typeface="Georgia"/>
              <a:cs typeface="Georgia"/>
              <a:sym typeface="Calibri"/>
            </a:endParaRPr>
          </a:p>
          <a:p>
            <a:pPr marL="177800" marR="0" lvl="1" indent="-171450" algn="l" rtl="0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Annual 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taxes</a:t>
            </a:r>
            <a:r>
              <a:rPr lang="fr-FR" sz="14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 (if applicable)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:</a:t>
            </a:r>
            <a:r>
              <a:rPr lang="fr-FR" sz="14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 </a:t>
            </a:r>
            <a:r>
              <a:rPr lang="fr-FR" sz="1400" b="0" i="0" u="none" strike="noStrike" cap="none" dirty="0" err="1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housing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 </a:t>
            </a: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taxes, household waste tax, television license </a:t>
            </a:r>
            <a:r>
              <a:rPr lang="fr-FR" sz="1400" dirty="0" err="1" smtClean="0">
                <a:latin typeface="Georgia"/>
                <a:cs typeface="Georgia"/>
              </a:rPr>
              <a:t>tax</a:t>
            </a:r>
            <a:r>
              <a:rPr lang="fr-FR" sz="1400" dirty="0" smtClean="0">
                <a:latin typeface="Georgia"/>
                <a:cs typeface="Georgia"/>
              </a:rPr>
              <a:t> </a:t>
            </a:r>
          </a:p>
          <a:p>
            <a:pPr marL="177800" marR="0" lvl="1" indent="-171450" algn="l" rtl="0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Housing </a:t>
            </a:r>
            <a:r>
              <a:rPr lang="fr-FR" sz="1400" b="0" i="0" u="none" strike="noStrike" cap="none" dirty="0" err="1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benefits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: </a:t>
            </a: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Depending on your individual status (family status, income...), you may be eligible for housing </a:t>
            </a:r>
            <a:r>
              <a:rPr lang="fr-FR" sz="1400" dirty="0" err="1" smtClean="0">
                <a:latin typeface="Georgia"/>
                <a:cs typeface="Georgia"/>
              </a:rPr>
              <a:t>benefits</a:t>
            </a:r>
            <a:r>
              <a:rPr lang="fr-FR" sz="14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 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from </a:t>
            </a: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CAF 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(</a:t>
            </a:r>
            <a:r>
              <a:rPr lang="fr-FR" sz="14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F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amily </a:t>
            </a:r>
            <a:r>
              <a:rPr lang="fr-FR" sz="1400" dirty="0">
                <a:latin typeface="Georgia"/>
                <a:cs typeface="Georgia"/>
              </a:rPr>
              <a:t>A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llowance </a:t>
            </a:r>
            <a:r>
              <a:rPr lang="fr-FR" sz="1400" dirty="0">
                <a:latin typeface="Georgia"/>
                <a:cs typeface="Georgia"/>
              </a:rPr>
              <a:t>F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und</a:t>
            </a: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cs typeface="Georgia"/>
                <a:sym typeface="Calibri"/>
              </a:rPr>
              <a:t>). </a:t>
            </a:r>
            <a:endParaRPr sz="1400" b="0" i="0" u="none" strike="noStrike" cap="none" dirty="0">
              <a:solidFill>
                <a:schemeClr val="dk1"/>
              </a:solidFill>
              <a:latin typeface="Georgia"/>
              <a:cs typeface="Georgia"/>
              <a:sym typeface="Calibri"/>
            </a:endParaRPr>
          </a:p>
        </p:txBody>
      </p:sp>
      <p:sp>
        <p:nvSpPr>
          <p:cNvPr id="125" name="Shape 125"/>
          <p:cNvSpPr/>
          <p:nvPr/>
        </p:nvSpPr>
        <p:spPr>
          <a:xfrm>
            <a:off x="166500" y="198098"/>
            <a:ext cx="3321300" cy="39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fr" sz="2100" b="1" i="0" u="none" strike="noStrike" cap="none" dirty="0" smtClean="0">
                <a:solidFill>
                  <a:srgbClr val="D16207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1.</a:t>
            </a:r>
            <a:r>
              <a:rPr lang="fr-FR" sz="2100" b="1" i="0" u="none" strike="noStrike" cap="none" dirty="0" smtClean="0">
                <a:solidFill>
                  <a:srgbClr val="D16207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4</a:t>
            </a:r>
            <a:r>
              <a:rPr lang="fr" sz="2100" b="1" i="0" u="none" strike="noStrike" cap="none" dirty="0" smtClean="0">
                <a:solidFill>
                  <a:srgbClr val="D16207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 </a:t>
            </a:r>
            <a:r>
              <a:rPr lang="fr-FR" sz="2100" b="1" i="0" u="none" strike="noStrike" cap="none" dirty="0" smtClean="0">
                <a:solidFill>
                  <a:srgbClr val="D16207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H</a:t>
            </a:r>
            <a:r>
              <a:rPr lang="fr" sz="2100" b="1" i="0" u="none" strike="noStrike" cap="none" dirty="0" smtClean="0">
                <a:solidFill>
                  <a:srgbClr val="D16207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ousing</a:t>
            </a:r>
            <a:r>
              <a:rPr lang="fr" sz="1400" b="1" i="0" u="none" strike="noStrike" cap="none" dirty="0" smtClean="0">
                <a:solidFill>
                  <a:srgbClr val="D16207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 </a:t>
            </a:r>
            <a:r>
              <a:rPr lang="fr" sz="2100" b="1" i="0" u="none" strike="noStrike" cap="none" dirty="0" smtClean="0">
                <a:solidFill>
                  <a:srgbClr val="D16207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 </a:t>
            </a:r>
            <a:r>
              <a:rPr lang="fr" sz="2100" b="1" i="0" u="none" strike="noStrike" cap="none" dirty="0">
                <a:solidFill>
                  <a:srgbClr val="D16207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budget</a:t>
            </a:r>
            <a:r>
              <a:rPr lang="fr" sz="1400" b="1" i="0" u="none" strike="noStrike" cap="none" dirty="0">
                <a:solidFill>
                  <a:srgbClr val="D16207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 </a:t>
            </a:r>
            <a:endParaRPr sz="1400" b="0" i="0" u="none" strike="noStrike" cap="none" dirty="0">
              <a:solidFill>
                <a:srgbClr val="D16207"/>
              </a:solidFill>
              <a:latin typeface="Chalkboard SE Regular"/>
              <a:ea typeface="Calibri"/>
              <a:cs typeface="Chalkboard SE Regular"/>
              <a:sym typeface="Calibri"/>
            </a:endParaRPr>
          </a:p>
        </p:txBody>
      </p:sp>
      <p:pic>
        <p:nvPicPr>
          <p:cNvPr id="4" name="Image 3" descr="18-arrow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251499" y="4794537"/>
            <a:ext cx="814367" cy="257340"/>
          </a:xfrm>
          <a:prstGeom prst="rect">
            <a:avLst/>
          </a:prstGeom>
        </p:spPr>
      </p:pic>
      <p:pic>
        <p:nvPicPr>
          <p:cNvPr id="5" name="Image 4" descr="18-arrow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37" y="4765332"/>
            <a:ext cx="814367" cy="257340"/>
          </a:xfrm>
          <a:prstGeom prst="rect">
            <a:avLst/>
          </a:prstGeom>
        </p:spPr>
      </p:pic>
      <p:pic>
        <p:nvPicPr>
          <p:cNvPr id="6" name="Image 5" descr="iconmonstr-home-5-240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231" y="77829"/>
            <a:ext cx="616076" cy="61607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/>
          <p:nvPr/>
        </p:nvSpPr>
        <p:spPr>
          <a:xfrm>
            <a:off x="2104345" y="290452"/>
            <a:ext cx="4833256" cy="392415"/>
          </a:xfrm>
          <a:prstGeom prst="rect">
            <a:avLst/>
          </a:prstGeom>
          <a:noFill/>
          <a:ln w="28575" cap="flat" cmpd="sng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fr" sz="2100" b="0" i="0" u="none" strike="noStrike" cap="none" dirty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2. FIND </a:t>
            </a:r>
            <a:r>
              <a:rPr lang="fr-FR" sz="2100" dirty="0" smtClean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AN </a:t>
            </a:r>
            <a:r>
              <a:rPr lang="fr" sz="2100" b="0" i="0" u="none" strike="noStrike" cap="none" dirty="0" smtClean="0">
                <a:solidFill>
                  <a:schemeClr val="dk1"/>
                </a:solidFill>
                <a:latin typeface="Chalkboard SE Regular"/>
                <a:ea typeface="Calibri"/>
                <a:cs typeface="Chalkboard SE Regular"/>
                <a:sym typeface="Calibri"/>
              </a:rPr>
              <a:t>ACCOMODATION</a:t>
            </a:r>
            <a:endParaRPr sz="2100" b="0" i="0" u="none" strike="noStrike" cap="none" dirty="0">
              <a:solidFill>
                <a:schemeClr val="dk1"/>
              </a:solidFill>
              <a:latin typeface="Chalkboard SE Regular"/>
              <a:ea typeface="Calibri"/>
              <a:cs typeface="Chalkboard SE Regular"/>
              <a:sym typeface="Calibri"/>
            </a:endParaRPr>
          </a:p>
        </p:txBody>
      </p:sp>
      <p:sp>
        <p:nvSpPr>
          <p:cNvPr id="140" name="Shape 140"/>
          <p:cNvSpPr txBox="1"/>
          <p:nvPr/>
        </p:nvSpPr>
        <p:spPr>
          <a:xfrm>
            <a:off x="330650" y="929722"/>
            <a:ext cx="8212779" cy="31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" sz="1400" b="1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How to find housing offers?</a:t>
            </a:r>
            <a:endParaRPr sz="1400" b="1" i="0" u="none" strike="noStrike" cap="none" dirty="0">
              <a:solidFill>
                <a:schemeClr val="dk1"/>
              </a:solidFill>
              <a:latin typeface="Georgia"/>
              <a:ea typeface="Calibri"/>
              <a:cs typeface="Georgia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b="1" dirty="0">
              <a:solidFill>
                <a:schemeClr val="dk1"/>
              </a:solidFill>
              <a:latin typeface="Georgia"/>
              <a:ea typeface="Calibri"/>
              <a:cs typeface="Georgia"/>
              <a:sym typeface="Calibri"/>
            </a:endParaRPr>
          </a:p>
          <a:p>
            <a:pPr marL="558800" marR="0" lvl="1" indent="-215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✓"/>
            </a:pP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C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ontact </a:t>
            </a: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your EURAXESS Service Centre who will be able to assist you with your search 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(</a:t>
            </a:r>
            <a:r>
              <a:rPr lang="fr-FR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suggests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appropriate solutions, </a:t>
            </a:r>
            <a:r>
              <a:rPr lang="fr-FR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facilitates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the contact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with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landlords or residences...)</a:t>
            </a:r>
            <a:endParaRPr sz="1100" b="0" i="0" u="none" strike="noStrike" cap="none" dirty="0">
              <a:solidFill>
                <a:srgbClr val="000000"/>
              </a:solidFill>
              <a:latin typeface="Georgia"/>
              <a:cs typeface="Georgia"/>
              <a:sym typeface="Aria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 smtClean="0">
              <a:solidFill>
                <a:schemeClr val="dk1"/>
              </a:solidFill>
              <a:latin typeface="Georgia"/>
              <a:ea typeface="Calibri"/>
              <a:cs typeface="Georgia"/>
              <a:sym typeface="Calibri"/>
            </a:endParaRPr>
          </a:p>
          <a:p>
            <a:pPr marL="558800" marR="0" lvl="1" indent="-215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✓"/>
            </a:pP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C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onsult</a:t>
            </a:r>
            <a:r>
              <a:rPr lang="fr-FR" sz="14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specialised</a:t>
            </a:r>
            <a:r>
              <a:rPr lang="fr-FR" sz="14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sz="1400" b="0" i="0" u="none" strike="noStrike" cap="none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housing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websites </a:t>
            </a:r>
            <a:endParaRPr sz="1100" b="0" i="0" u="none" strike="noStrike" cap="none" dirty="0" smtClean="0">
              <a:solidFill>
                <a:srgbClr val="000000"/>
              </a:solidFill>
              <a:latin typeface="Georgia"/>
              <a:cs typeface="Georgia"/>
              <a:sym typeface="Aria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 smtClean="0">
              <a:solidFill>
                <a:schemeClr val="dk1"/>
              </a:solidFill>
              <a:latin typeface="Georgia"/>
              <a:ea typeface="Calibri"/>
              <a:cs typeface="Georgia"/>
              <a:sym typeface="Calibri"/>
            </a:endParaRPr>
          </a:p>
          <a:p>
            <a:pPr marL="558800" marR="0" lvl="1" indent="-215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✓"/>
            </a:pPr>
            <a:r>
              <a:rPr lang="fr-FR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Visit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real estate agencies</a:t>
            </a:r>
            <a:endParaRPr sz="1100" b="0" i="0" u="none" strike="noStrike" cap="none" dirty="0">
              <a:solidFill>
                <a:srgbClr val="000000"/>
              </a:solidFill>
              <a:latin typeface="Georgia"/>
              <a:cs typeface="Georgia"/>
              <a:sym typeface="Aria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Georgia"/>
              <a:ea typeface="Calibri"/>
              <a:cs typeface="Georgia"/>
              <a:sym typeface="Calibri"/>
            </a:endParaRPr>
          </a:p>
          <a:p>
            <a:pPr marL="558800" marR="0" lvl="1" indent="-215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✓"/>
            </a:pPr>
            <a:r>
              <a:rPr lang="fr-FR" sz="1400" b="0" i="0" u="none" strike="noStrike" cap="none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Search</a:t>
            </a:r>
            <a:r>
              <a:rPr lang="fr-FR" sz="14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o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n </a:t>
            </a: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the websites of local Tourist Offices</a:t>
            </a:r>
            <a:endParaRPr sz="1100" b="0" i="0" u="none" strike="noStrike" cap="none" dirty="0">
              <a:solidFill>
                <a:srgbClr val="000000"/>
              </a:solidFill>
              <a:latin typeface="Georgia"/>
              <a:cs typeface="Georgia"/>
              <a:sym typeface="Aria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Georgia"/>
              <a:ea typeface="Calibri"/>
              <a:cs typeface="Georgia"/>
              <a:sym typeface="Calibri"/>
            </a:endParaRPr>
          </a:p>
          <a:p>
            <a:pPr marL="558800" marR="0" lvl="1" indent="-215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✓"/>
            </a:pP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Look for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-FR" sz="14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local 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ad</a:t>
            </a:r>
            <a:r>
              <a:rPr lang="fr-FR" sz="14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vert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s (</a:t>
            </a:r>
            <a:r>
              <a:rPr lang="fr-FR" dirty="0" err="1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newspapers</a:t>
            </a:r>
            <a:r>
              <a:rPr lang="fr-FR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, shops, 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billboards </a:t>
            </a:r>
            <a:r>
              <a:rPr lang="fr" sz="1400" b="0" i="0" u="none" strike="noStrike" cap="none" dirty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in </a:t>
            </a:r>
            <a:r>
              <a:rPr lang="fr" sz="1400" b="0" i="0" u="none" strike="noStrike" cap="none" dirty="0" smtClean="0">
                <a:solidFill>
                  <a:schemeClr val="dk1"/>
                </a:solidFill>
                <a:latin typeface="Georgia"/>
                <a:ea typeface="Calibri"/>
                <a:cs typeface="Georgia"/>
                <a:sym typeface="Calibri"/>
              </a:rPr>
              <a:t>universities...)</a:t>
            </a:r>
            <a:endParaRPr sz="1100" b="0" i="0" u="none" strike="noStrike" cap="none" dirty="0">
              <a:solidFill>
                <a:srgbClr val="000000"/>
              </a:solidFill>
              <a:latin typeface="Georgia"/>
              <a:cs typeface="Georgia"/>
              <a:sym typeface="Aria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40799" y="4075387"/>
            <a:ext cx="77672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>
              <a:buClr>
                <a:schemeClr val="dk1"/>
              </a:buClr>
              <a:buSzPts val="1400"/>
            </a:pPr>
            <a:r>
              <a:rPr lang="fr-FR" b="1" dirty="0" err="1" smtClean="0">
                <a:solidFill>
                  <a:schemeClr val="accent1"/>
                </a:solidFill>
                <a:latin typeface="Georgia"/>
                <a:ea typeface="Calibri"/>
                <a:cs typeface="Georgia"/>
                <a:sym typeface="Calibri"/>
              </a:rPr>
              <a:t>Feel</a:t>
            </a:r>
            <a:r>
              <a:rPr lang="fr-FR" b="1" dirty="0" smtClean="0">
                <a:solidFill>
                  <a:schemeClr val="accent1"/>
                </a:solidFill>
                <a:latin typeface="Georgia"/>
                <a:ea typeface="Calibri"/>
                <a:cs typeface="Georgia"/>
                <a:sym typeface="Calibri"/>
              </a:rPr>
              <a:t> free</a:t>
            </a:r>
            <a:r>
              <a:rPr lang="fr" b="1" dirty="0" smtClean="0">
                <a:solidFill>
                  <a:schemeClr val="accent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b="1" dirty="0">
                <a:solidFill>
                  <a:schemeClr val="accent1"/>
                </a:solidFill>
                <a:latin typeface="Georgia"/>
                <a:ea typeface="Calibri"/>
                <a:cs typeface="Georgia"/>
                <a:sym typeface="Calibri"/>
              </a:rPr>
              <a:t>to talk </a:t>
            </a:r>
            <a:r>
              <a:rPr lang="fr" b="1" dirty="0" smtClean="0">
                <a:solidFill>
                  <a:schemeClr val="accent1"/>
                </a:solidFill>
                <a:latin typeface="Georgia"/>
                <a:ea typeface="Calibri"/>
                <a:cs typeface="Georgia"/>
                <a:sym typeface="Calibri"/>
              </a:rPr>
              <a:t>about your </a:t>
            </a:r>
            <a:r>
              <a:rPr lang="fr-FR" b="1" dirty="0" err="1" smtClean="0">
                <a:solidFill>
                  <a:schemeClr val="accent1"/>
                </a:solidFill>
                <a:latin typeface="Georgia"/>
                <a:ea typeface="Calibri"/>
                <a:cs typeface="Georgia"/>
                <a:sym typeface="Calibri"/>
              </a:rPr>
              <a:t>housing</a:t>
            </a:r>
            <a:r>
              <a:rPr lang="fr-FR" b="1" dirty="0" smtClean="0">
                <a:solidFill>
                  <a:schemeClr val="accent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b="1" dirty="0" smtClean="0">
                <a:solidFill>
                  <a:schemeClr val="accent1"/>
                </a:solidFill>
                <a:latin typeface="Georgia"/>
                <a:ea typeface="Calibri"/>
                <a:cs typeface="Georgia"/>
                <a:sym typeface="Calibri"/>
              </a:rPr>
              <a:t>search to </a:t>
            </a:r>
            <a:r>
              <a:rPr lang="fr" b="1" dirty="0">
                <a:solidFill>
                  <a:schemeClr val="accent1"/>
                </a:solidFill>
                <a:latin typeface="Georgia"/>
                <a:ea typeface="Calibri"/>
                <a:cs typeface="Georgia"/>
                <a:sym typeface="Calibri"/>
              </a:rPr>
              <a:t>your colleagues </a:t>
            </a:r>
            <a:r>
              <a:rPr lang="fr" b="1" dirty="0" smtClean="0">
                <a:solidFill>
                  <a:schemeClr val="accent1"/>
                </a:solidFill>
                <a:latin typeface="Georgia"/>
                <a:ea typeface="Calibri"/>
                <a:cs typeface="Georgia"/>
                <a:sym typeface="Calibri"/>
              </a:rPr>
              <a:t>and</a:t>
            </a:r>
            <a:r>
              <a:rPr lang="fr-FR" b="1" dirty="0" smtClean="0">
                <a:solidFill>
                  <a:schemeClr val="accent1"/>
                </a:solidFill>
                <a:latin typeface="Georgia"/>
                <a:ea typeface="Calibri"/>
                <a:cs typeface="Georgia"/>
                <a:sym typeface="Calibri"/>
              </a:rPr>
              <a:t> to</a:t>
            </a:r>
            <a:r>
              <a:rPr lang="fr" b="1" dirty="0" smtClean="0">
                <a:solidFill>
                  <a:schemeClr val="accent1"/>
                </a:solidFill>
                <a:latin typeface="Georgia"/>
                <a:ea typeface="Calibri"/>
                <a:cs typeface="Georgia"/>
                <a:sym typeface="Calibri"/>
              </a:rPr>
              <a:t> </a:t>
            </a:r>
            <a:r>
              <a:rPr lang="fr" b="1" dirty="0">
                <a:solidFill>
                  <a:schemeClr val="accent1"/>
                </a:solidFill>
                <a:latin typeface="Georgia"/>
                <a:ea typeface="Calibri"/>
                <a:cs typeface="Georgia"/>
                <a:sym typeface="Calibri"/>
              </a:rPr>
              <a:t>your host institution.</a:t>
            </a:r>
            <a:endParaRPr lang="fr" b="1" i="1" dirty="0">
              <a:solidFill>
                <a:schemeClr val="accent1"/>
              </a:solidFill>
              <a:latin typeface="Georgia"/>
              <a:ea typeface="Calibri"/>
              <a:cs typeface="Georgia"/>
              <a:sym typeface="Calibri"/>
            </a:endParaRPr>
          </a:p>
        </p:txBody>
      </p:sp>
      <p:pic>
        <p:nvPicPr>
          <p:cNvPr id="6" name="Image 5" descr="7-arrow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788" y="4033519"/>
            <a:ext cx="606598" cy="529560"/>
          </a:xfrm>
          <a:prstGeom prst="rect">
            <a:avLst/>
          </a:prstGeom>
        </p:spPr>
      </p:pic>
      <p:pic>
        <p:nvPicPr>
          <p:cNvPr id="7" name="Image 6" descr="18-arrow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251499" y="4794537"/>
            <a:ext cx="814367" cy="257340"/>
          </a:xfrm>
          <a:prstGeom prst="rect">
            <a:avLst/>
          </a:prstGeom>
        </p:spPr>
      </p:pic>
      <p:pic>
        <p:nvPicPr>
          <p:cNvPr id="8" name="Image 7" descr="18-arrow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37" y="4765332"/>
            <a:ext cx="814367" cy="257340"/>
          </a:xfrm>
          <a:prstGeom prst="rect">
            <a:avLst/>
          </a:prstGeom>
        </p:spPr>
      </p:pic>
      <p:pic>
        <p:nvPicPr>
          <p:cNvPr id="9" name="Image 8" descr="iconmonstr-home-5-240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231" y="77829"/>
            <a:ext cx="616076" cy="61607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Été">
      <a:dk1>
        <a:sysClr val="windowText" lastClr="000000"/>
      </a:dk1>
      <a:lt1>
        <a:sysClr val="window" lastClr="FFFFFF"/>
      </a:lt1>
      <a:dk2>
        <a:srgbClr val="D16207"/>
      </a:dk2>
      <a:lt2>
        <a:srgbClr val="F0B31E"/>
      </a:lt2>
      <a:accent1>
        <a:srgbClr val="51A6C2"/>
      </a:accent1>
      <a:accent2>
        <a:srgbClr val="51C2A9"/>
      </a:accent2>
      <a:accent3>
        <a:srgbClr val="7EC251"/>
      </a:accent3>
      <a:accent4>
        <a:srgbClr val="E1DC53"/>
      </a:accent4>
      <a:accent5>
        <a:srgbClr val="B54721"/>
      </a:accent5>
      <a:accent6>
        <a:srgbClr val="A16BB1"/>
      </a:accent6>
      <a:hlink>
        <a:srgbClr val="A40A06"/>
      </a:hlink>
      <a:folHlink>
        <a:srgbClr val="837F1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1228</TotalTime>
  <Words>3928</Words>
  <Application>Microsoft Macintosh PowerPoint</Application>
  <PresentationFormat>Présentation à l'écran (16:9)</PresentationFormat>
  <Paragraphs>456</Paragraphs>
  <Slides>27</Slides>
  <Notes>21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28" baseType="lpstr">
      <vt:lpstr>Simple Light</vt:lpstr>
      <vt:lpstr> HOUSING GUIDE FOR INTERNATIONAL RESEARCHERS  A guide to better understand the rental rules  in France.</vt:lpstr>
      <vt:lpstr>Finding accommodation </vt:lpstr>
      <vt:lpstr>Présentation PowerPoint</vt:lpstr>
      <vt:lpstr>1.1 Length of stay/Family status</vt:lpstr>
      <vt:lpstr>1.2 Furnished or unfurnished accommodation </vt:lpstr>
      <vt:lpstr>1.2 Contract duration for furnished or unfurnished accommodation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INTERNATIONAL RESEARCHERS: YOUR HOUSING GUIDE  Better understand rules relating to renting in France.</dc:title>
  <cp:lastModifiedBy>Monika Repcikova</cp:lastModifiedBy>
  <cp:revision>62</cp:revision>
  <dcterms:modified xsi:type="dcterms:W3CDTF">2018-07-26T08:44:18Z</dcterms:modified>
</cp:coreProperties>
</file>